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9"/>
  </p:notesMasterIdLst>
  <p:sldIdLst>
    <p:sldId id="869" r:id="rId2"/>
    <p:sldId id="1126" r:id="rId3"/>
    <p:sldId id="1189" r:id="rId4"/>
    <p:sldId id="1190" r:id="rId5"/>
    <p:sldId id="1191" r:id="rId6"/>
    <p:sldId id="1192" r:id="rId7"/>
    <p:sldId id="1193" r:id="rId8"/>
    <p:sldId id="1194" r:id="rId9"/>
    <p:sldId id="1195" r:id="rId10"/>
    <p:sldId id="1196" r:id="rId11"/>
    <p:sldId id="1140" r:id="rId12"/>
    <p:sldId id="1141" r:id="rId13"/>
    <p:sldId id="1142" r:id="rId14"/>
    <p:sldId id="1143" r:id="rId15"/>
    <p:sldId id="1144" r:id="rId16"/>
    <p:sldId id="1145" r:id="rId17"/>
    <p:sldId id="1146" r:id="rId18"/>
    <p:sldId id="1147" r:id="rId19"/>
    <p:sldId id="1148" r:id="rId20"/>
    <p:sldId id="1149" r:id="rId21"/>
    <p:sldId id="1150" r:id="rId22"/>
    <p:sldId id="1151" r:id="rId23"/>
    <p:sldId id="1152" r:id="rId24"/>
    <p:sldId id="1153" r:id="rId25"/>
    <p:sldId id="1154" r:id="rId26"/>
    <p:sldId id="1155" r:id="rId27"/>
    <p:sldId id="1156" r:id="rId28"/>
    <p:sldId id="1157" r:id="rId29"/>
    <p:sldId id="1158" r:id="rId30"/>
    <p:sldId id="1159" r:id="rId31"/>
    <p:sldId id="1160" r:id="rId32"/>
    <p:sldId id="1161" r:id="rId33"/>
    <p:sldId id="1167" r:id="rId34"/>
    <p:sldId id="1168" r:id="rId35"/>
    <p:sldId id="1169" r:id="rId36"/>
    <p:sldId id="1170" r:id="rId37"/>
    <p:sldId id="1171" r:id="rId38"/>
    <p:sldId id="1172" r:id="rId39"/>
    <p:sldId id="1173" r:id="rId40"/>
    <p:sldId id="1174" r:id="rId41"/>
    <p:sldId id="1175" r:id="rId42"/>
    <p:sldId id="1176" r:id="rId43"/>
    <p:sldId id="1177" r:id="rId44"/>
    <p:sldId id="1178" r:id="rId45"/>
    <p:sldId id="1179" r:id="rId46"/>
    <p:sldId id="1180" r:id="rId47"/>
    <p:sldId id="1181" r:id="rId48"/>
    <p:sldId id="1182" r:id="rId49"/>
    <p:sldId id="1183" r:id="rId50"/>
    <p:sldId id="1184" r:id="rId51"/>
    <p:sldId id="1185" r:id="rId52"/>
    <p:sldId id="1186" r:id="rId53"/>
    <p:sldId id="1162" r:id="rId54"/>
    <p:sldId id="1163" r:id="rId55"/>
    <p:sldId id="1164" r:id="rId56"/>
    <p:sldId id="1165" r:id="rId57"/>
    <p:sldId id="1166"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6"/>
    <a:srgbClr val="FAFE00"/>
    <a:srgbClr val="FFFE08"/>
    <a:srgbClr val="7F3F06"/>
    <a:srgbClr val="FAFF00"/>
    <a:srgbClr val="9BBB59"/>
    <a:srgbClr val="FCFD0B"/>
    <a:srgbClr val="F8FF00"/>
    <a:srgbClr val="FA0C0E"/>
    <a:srgbClr val="FD03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83535" autoAdjust="0"/>
  </p:normalViewPr>
  <p:slideViewPr>
    <p:cSldViewPr snapToGrid="0">
      <p:cViewPr>
        <p:scale>
          <a:sx n="100" d="100"/>
          <a:sy n="100" d="100"/>
        </p:scale>
        <p:origin x="918" y="-7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5/21/2025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Today I’ll be presenting on </a:t>
            </a:r>
            <a:r>
              <a:rPr lang="en-US" sz="1800" b="1" dirty="0"/>
              <a:t>FUNDAMENTALS OF SPACTIAL FILLTERING</a:t>
            </a:r>
          </a:p>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 fundamental technique used to enhance image quality before deeper analysis.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defRPr/>
            </a:pPr>
            <a:fld id="{5F50AAC1-4EE4-4FE2-A69A-27F3AB419ED0}" type="slidenum">
              <a:rPr kumimoji="0" lang="ko-KR" altLang="en-US" sz="1200" b="0" i="0" u="none" strike="noStrike" kern="1200" cap="none" spc="0" normalizeH="0" baseline="0" noProof="0" smtClean="0">
                <a:ln>
                  <a:noFill/>
                </a:ln>
                <a:solidFill>
                  <a:prstClr val="black"/>
                </a:solidFill>
                <a:effectLst/>
                <a:uLnTx/>
                <a:uFillTx/>
                <a:latin typeface="Malgun Gothic"/>
                <a:ea typeface="Malgun Gothic" pitchFamily="50" charset="-127"/>
                <a:cs typeface="+mn-cs"/>
              </a:rPr>
              <a:t>1</a:t>
            </a:fld>
            <a:endParaRPr kumimoji="0" lang="ko-KR" altLang="en-US" sz="1200" b="0" i="0" u="none" strike="noStrike" kern="1200" cap="none" spc="0" normalizeH="0" baseline="0" noProof="0">
              <a:ln>
                <a:noFill/>
              </a:ln>
              <a:solidFill>
                <a:prstClr val="black"/>
              </a:solidFill>
              <a:effectLst/>
              <a:uLnTx/>
              <a:uFillTx/>
              <a:latin typeface="Malgun Gothic"/>
              <a:ea typeface="Malgun Gothic" pitchFamily="50" charset="-127"/>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In image processing, low-pass filtering smooths the image by retaining low-frequency details and removing high-frequency ones such as edges or noise. The three common filters are Box, Gaussian, and Bilateral.</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a:t>
            </a:fld>
            <a:endParaRPr lang="en-US"/>
          </a:p>
        </p:txBody>
      </p:sp>
    </p:spTree>
    <p:extLst>
      <p:ext uri="{BB962C8B-B14F-4D97-AF65-F5344CB8AC3E}">
        <p14:creationId xmlns:p14="http://schemas.microsoft.com/office/powerpoint/2010/main" val="3533178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242021"/>
                </a:solidFill>
                <a:effectLst/>
                <a:latin typeface="TimesTen-Roman"/>
              </a:rPr>
              <a:t>The simplest, separable lowpass filter kernel is the </a:t>
            </a:r>
            <a:r>
              <a:rPr lang="en-US" sz="1800" b="0" i="1" dirty="0">
                <a:solidFill>
                  <a:srgbClr val="242021"/>
                </a:solidFill>
                <a:effectLst/>
                <a:latin typeface="TimesTen-Italic"/>
              </a:rPr>
              <a:t>box kernel</a:t>
            </a:r>
            <a:r>
              <a:rPr lang="en-US" sz="1800" b="0" i="0" dirty="0">
                <a:solidFill>
                  <a:srgbClr val="242021"/>
                </a:solidFill>
                <a:effectLst/>
                <a:latin typeface="TimesTen-Roman"/>
              </a:rPr>
              <a:t>, whose coefficients of kernel have the same value (typically 1)</a:t>
            </a:r>
            <a:r>
              <a:rPr lang="en-US" dirty="0"/>
              <a:t> </a:t>
            </a: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3</a:t>
            </a:fld>
            <a:endParaRPr lang="en-US"/>
          </a:p>
        </p:txBody>
      </p:sp>
    </p:spTree>
    <p:extLst>
      <p:ext uri="{BB962C8B-B14F-4D97-AF65-F5344CB8AC3E}">
        <p14:creationId xmlns:p14="http://schemas.microsoft.com/office/powerpoint/2010/main" val="4191375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2800" dirty="0"/>
              <a:t>4 Figure shows the results of applying kernel filters of different sizes to a test pattern image of size 1024 × 1024 pixels.</a:t>
            </a:r>
          </a:p>
          <a:p>
            <a:r>
              <a:rPr lang="en-US" sz="1800" b="0" i="0" dirty="0">
                <a:solidFill>
                  <a:srgbClr val="242021"/>
                </a:solidFill>
                <a:effectLst/>
                <a:latin typeface="TimesTen-Roman"/>
              </a:rPr>
              <a:t>For </a:t>
            </a:r>
            <a:r>
              <a:rPr lang="en-US" sz="1800" b="0" i="1" dirty="0">
                <a:solidFill>
                  <a:srgbClr val="242021"/>
                </a:solidFill>
                <a:effectLst/>
                <a:latin typeface="TimesTen-Italic"/>
              </a:rPr>
              <a:t>m </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3, we note a slight overall blurring of the image</a:t>
            </a:r>
            <a:r>
              <a:rPr lang="en-US" dirty="0"/>
              <a:t> </a:t>
            </a:r>
            <a:br>
              <a:rPr lang="en-US" dirty="0"/>
            </a:br>
            <a:r>
              <a:rPr lang="en-US" sz="1800" b="0" i="0" dirty="0">
                <a:solidFill>
                  <a:srgbClr val="242021"/>
                </a:solidFill>
                <a:effectLst/>
                <a:latin typeface="TimesTen-Roman"/>
              </a:rPr>
              <a:t>The filtered image also has a thin gray border, the result of zero-padding the image prior to filtering</a:t>
            </a:r>
            <a:r>
              <a:rPr lang="en-US" dirty="0"/>
              <a:t> </a:t>
            </a:r>
            <a:br>
              <a:rPr lang="en-US" dirty="0"/>
            </a:br>
            <a:r>
              <a:rPr lang="en-US" sz="1800" b="0" i="0" dirty="0">
                <a:solidFill>
                  <a:srgbClr val="242021"/>
                </a:solidFill>
                <a:effectLst/>
                <a:latin typeface="TimesTen-Roman"/>
              </a:rPr>
              <a:t>Using the 11 11 </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kernel resulted in more pronounced blurring throughout the image, including a more prominent dark border</a:t>
            </a:r>
          </a:p>
          <a:p>
            <a:r>
              <a:rPr lang="en-US" sz="1800" b="0" i="0" dirty="0">
                <a:solidFill>
                  <a:srgbClr val="242021"/>
                </a:solidFill>
                <a:effectLst/>
                <a:latin typeface="TimesTen-Roman"/>
              </a:rPr>
              <a:t>The result with the 21 21 </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kernel shows significant blurring of all components of the image, including the loss of the characteristic shape of some components, including, for example, the small square on the top left and the small character on the bottom left.</a:t>
            </a:r>
            <a:r>
              <a:rPr lang="en-US" dirty="0"/>
              <a:t> </a:t>
            </a:r>
            <a:r>
              <a:rPr lang="en-US" sz="1800" b="0" i="0" dirty="0">
                <a:solidFill>
                  <a:srgbClr val="242021"/>
                </a:solidFill>
                <a:effectLst/>
                <a:latin typeface="TimesTen-Roman"/>
              </a:rPr>
              <a:t>The result with the 21 21 </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kernel shows significant blurring of all components of the image, including the loss of the characteristic shape of some components, including, for example, the small square on the top left and the small character on the bottom left.</a:t>
            </a:r>
            <a:r>
              <a:rPr lang="en-US" dirty="0"/>
              <a:t> </a:t>
            </a:r>
            <a:br>
              <a:rPr lang="en-US" dirty="0"/>
            </a:br>
            <a:br>
              <a:rPr lang="en-US" dirty="0"/>
            </a:br>
            <a:br>
              <a:rPr lang="en-US" dirty="0"/>
            </a:br>
            <a:br>
              <a:rPr lang="en-US" dirty="0"/>
            </a:b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4</a:t>
            </a:fld>
            <a:endParaRPr lang="en-US"/>
          </a:p>
        </p:txBody>
      </p:sp>
    </p:spTree>
    <p:extLst>
      <p:ext uri="{BB962C8B-B14F-4D97-AF65-F5344CB8AC3E}">
        <p14:creationId xmlns:p14="http://schemas.microsoft.com/office/powerpoint/2010/main" val="2719435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A </a:t>
            </a:r>
            <a:r>
              <a:rPr lang="en-US" b="1" dirty="0"/>
              <a:t>Gaussian kernel filter</a:t>
            </a:r>
            <a:r>
              <a:rPr lang="en-US" dirty="0"/>
              <a:t> (or </a:t>
            </a:r>
            <a:r>
              <a:rPr lang="en-US" b="1" dirty="0"/>
              <a:t>Gaussian blur</a:t>
            </a:r>
            <a:r>
              <a:rPr lang="en-US" dirty="0"/>
              <a:t>) is a type of image processing filter used to smooth or blur images and remove noise. It's based on the </a:t>
            </a:r>
            <a:r>
              <a:rPr lang="en-US" b="1" dirty="0"/>
              <a:t>Gaussian function</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5</a:t>
            </a:fld>
            <a:endParaRPr lang="en-US"/>
          </a:p>
        </p:txBody>
      </p:sp>
    </p:spTree>
    <p:extLst>
      <p:ext uri="{BB962C8B-B14F-4D97-AF65-F5344CB8AC3E}">
        <p14:creationId xmlns:p14="http://schemas.microsoft.com/office/powerpoint/2010/main" val="2227656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6</a:t>
            </a:fld>
            <a:endParaRPr lang="en-US"/>
          </a:p>
        </p:txBody>
      </p:sp>
    </p:spTree>
    <p:extLst>
      <p:ext uri="{BB962C8B-B14F-4D97-AF65-F5344CB8AC3E}">
        <p14:creationId xmlns:p14="http://schemas.microsoft.com/office/powerpoint/2010/main" val="3913108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the </a:t>
            </a:r>
            <a:r>
              <a:rPr lang="en-US" b="1" dirty="0"/>
              <a:t>Box kernel</a:t>
            </a:r>
            <a:r>
              <a:rPr lang="en-US" dirty="0"/>
              <a:t> and the </a:t>
            </a:r>
            <a:r>
              <a:rPr lang="en-US" b="1" dirty="0"/>
              <a:t>Gaussian kernel </a:t>
            </a:r>
            <a:r>
              <a:rPr lang="en-US" dirty="0"/>
              <a:t>you'll notice that with kernels of the same size, the box kernel blurs and distorts the shape of the image, while the Gaussian kernel only blurs it. Compared to a 43x43 Gaussian kernel, we see that the level of blur is similar, but when using the Gaussian kernel, the shapes of the details are still preserved. Therefore, in image processing, when the goal is to smooth the image, the Gaussian kernel is more commonly used."</a:t>
            </a:r>
          </a:p>
        </p:txBody>
      </p:sp>
      <p:sp>
        <p:nvSpPr>
          <p:cNvPr id="4" name="Slide Number Placeholder 3"/>
          <p:cNvSpPr>
            <a:spLocks noGrp="1"/>
          </p:cNvSpPr>
          <p:nvPr>
            <p:ph type="sldNum" sz="quarter" idx="5"/>
          </p:nvPr>
        </p:nvSpPr>
        <p:spPr/>
        <p:txBody>
          <a:bodyPr/>
          <a:lstStyle/>
          <a:p>
            <a:fld id="{4BB17C66-5E86-48FA-A33E-66AB0EC7811B}" type="slidenum">
              <a:rPr lang="en-US" smtClean="0"/>
              <a:t>7</a:t>
            </a:fld>
            <a:endParaRPr lang="en-US"/>
          </a:p>
        </p:txBody>
      </p:sp>
    </p:spTree>
    <p:extLst>
      <p:ext uri="{BB962C8B-B14F-4D97-AF65-F5344CB8AC3E}">
        <p14:creationId xmlns:p14="http://schemas.microsoft.com/office/powerpoint/2010/main" val="1628021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kernel shape depends on the image content</a:t>
            </a:r>
          </a:p>
        </p:txBody>
      </p:sp>
      <p:sp>
        <p:nvSpPr>
          <p:cNvPr id="4" name="Slide Number Placeholder 3"/>
          <p:cNvSpPr>
            <a:spLocks noGrp="1"/>
          </p:cNvSpPr>
          <p:nvPr>
            <p:ph type="sldNum" sz="quarter" idx="5"/>
          </p:nvPr>
        </p:nvSpPr>
        <p:spPr/>
        <p:txBody>
          <a:bodyPr/>
          <a:lstStyle/>
          <a:p>
            <a:fld id="{4BB17C66-5E86-48FA-A33E-66AB0EC7811B}" type="slidenum">
              <a:rPr lang="en-US" smtClean="0"/>
              <a:t>13</a:t>
            </a:fld>
            <a:endParaRPr lang="en-US"/>
          </a:p>
        </p:txBody>
      </p:sp>
    </p:spTree>
    <p:extLst>
      <p:ext uri="{BB962C8B-B14F-4D97-AF65-F5344CB8AC3E}">
        <p14:creationId xmlns:p14="http://schemas.microsoft.com/office/powerpoint/2010/main" val="35469804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2645" y="1908572"/>
            <a:ext cx="10945216" cy="1754326"/>
          </a:xfrm>
          <a:prstGeom prst="rect">
            <a:avLst/>
          </a:prstGeom>
          <a:noFill/>
        </p:spPr>
        <p:txBody>
          <a:bodyPr wrap="square" rtlCol="0">
            <a:spAutoFit/>
          </a:bodyPr>
          <a:lstStyle/>
          <a:p>
            <a:pPr algn="ctr"/>
            <a:r>
              <a:rPr lang="en-US" sz="5400" b="1" dirty="0"/>
              <a:t>LOWPASS FILTER IN</a:t>
            </a:r>
          </a:p>
          <a:p>
            <a:pPr algn="ctr"/>
            <a:r>
              <a:rPr lang="en-US" sz="5400" b="1" dirty="0"/>
              <a:t>DIGITAL IMAGES PROCESSING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72D186E0-7715-80EF-AC53-CC87C5478063}"/>
              </a:ext>
            </a:extLst>
          </p:cNvPr>
          <p:cNvSpPr>
            <a:spLocks noGrp="1"/>
          </p:cNvSpPr>
          <p:nvPr>
            <p:ph type="title"/>
          </p:nvPr>
        </p:nvSpPr>
        <p:spPr>
          <a:xfrm>
            <a:off x="335360" y="145499"/>
            <a:ext cx="7406613" cy="369524"/>
          </a:xfrm>
        </p:spPr>
        <p:txBody>
          <a:bodyPr/>
          <a:lstStyle/>
          <a:p>
            <a:r>
              <a:rPr lang="en-US" dirty="0"/>
              <a:t>BOX FILTER KERNEL</a:t>
            </a:r>
          </a:p>
        </p:txBody>
      </p:sp>
      <p:pic>
        <p:nvPicPr>
          <p:cNvPr id="7" name="Picture 6">
            <a:extLst>
              <a:ext uri="{FF2B5EF4-FFF2-40B4-BE49-F238E27FC236}">
                <a16:creationId xmlns:a16="http://schemas.microsoft.com/office/drawing/2014/main" id="{CD5501D0-1C43-3D71-EC91-81FDF43BE03A}"/>
              </a:ext>
            </a:extLst>
          </p:cNvPr>
          <p:cNvPicPr>
            <a:picLocks noChangeAspect="1"/>
          </p:cNvPicPr>
          <p:nvPr/>
        </p:nvPicPr>
        <p:blipFill>
          <a:blip r:embed="rId2"/>
          <a:stretch>
            <a:fillRect/>
          </a:stretch>
        </p:blipFill>
        <p:spPr>
          <a:xfrm>
            <a:off x="6639995" y="1238239"/>
            <a:ext cx="4252383" cy="4381522"/>
          </a:xfrm>
          <a:prstGeom prst="rect">
            <a:avLst/>
          </a:prstGeom>
        </p:spPr>
      </p:pic>
      <p:pic>
        <p:nvPicPr>
          <p:cNvPr id="9" name="Picture 8">
            <a:extLst>
              <a:ext uri="{FF2B5EF4-FFF2-40B4-BE49-F238E27FC236}">
                <a16:creationId xmlns:a16="http://schemas.microsoft.com/office/drawing/2014/main" id="{FC9E4843-73A6-DC52-92CD-BF5BE57CBC06}"/>
              </a:ext>
            </a:extLst>
          </p:cNvPr>
          <p:cNvPicPr>
            <a:picLocks noChangeAspect="1"/>
          </p:cNvPicPr>
          <p:nvPr/>
        </p:nvPicPr>
        <p:blipFill>
          <a:blip r:embed="rId3"/>
          <a:srcRect/>
          <a:stretch/>
        </p:blipFill>
        <p:spPr>
          <a:xfrm>
            <a:off x="1180990" y="1238239"/>
            <a:ext cx="4252381" cy="4381522"/>
          </a:xfrm>
          <a:prstGeom prst="rect">
            <a:avLst/>
          </a:prstGeom>
        </p:spPr>
      </p:pic>
      <p:sp>
        <p:nvSpPr>
          <p:cNvPr id="10" name="TextBox 9">
            <a:extLst>
              <a:ext uri="{FF2B5EF4-FFF2-40B4-BE49-F238E27FC236}">
                <a16:creationId xmlns:a16="http://schemas.microsoft.com/office/drawing/2014/main" id="{F4B9FA05-7B14-927B-076D-939A73B0112B}"/>
              </a:ext>
            </a:extLst>
          </p:cNvPr>
          <p:cNvSpPr txBox="1"/>
          <p:nvPr/>
        </p:nvSpPr>
        <p:spPr>
          <a:xfrm>
            <a:off x="2131218" y="5801671"/>
            <a:ext cx="189026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Manual Box Filter</a:t>
            </a:r>
          </a:p>
        </p:txBody>
      </p:sp>
      <p:sp>
        <p:nvSpPr>
          <p:cNvPr id="11" name="TextBox 10">
            <a:extLst>
              <a:ext uri="{FF2B5EF4-FFF2-40B4-BE49-F238E27FC236}">
                <a16:creationId xmlns:a16="http://schemas.microsoft.com/office/drawing/2014/main" id="{1605026B-C828-66BA-0399-CCB802EA6099}"/>
              </a:ext>
            </a:extLst>
          </p:cNvPr>
          <p:cNvSpPr txBox="1"/>
          <p:nvPr/>
        </p:nvSpPr>
        <p:spPr>
          <a:xfrm>
            <a:off x="7534600" y="5801671"/>
            <a:ext cx="2001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OpenCV Box Filter</a:t>
            </a:r>
          </a:p>
        </p:txBody>
      </p:sp>
    </p:spTree>
    <p:extLst>
      <p:ext uri="{BB962C8B-B14F-4D97-AF65-F5344CB8AC3E}">
        <p14:creationId xmlns:p14="http://schemas.microsoft.com/office/powerpoint/2010/main" val="2403108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êu đề 1">
            <a:extLst>
              <a:ext uri="{FF2B5EF4-FFF2-40B4-BE49-F238E27FC236}">
                <a16:creationId xmlns:a16="http://schemas.microsoft.com/office/drawing/2014/main" id="{E1EC12A1-61BB-BB53-C1F9-B3784A8EEC1C}"/>
              </a:ext>
            </a:extLst>
          </p:cNvPr>
          <p:cNvSpPr>
            <a:spLocks noGrp="1"/>
          </p:cNvSpPr>
          <p:nvPr>
            <p:ph type="title"/>
          </p:nvPr>
        </p:nvSpPr>
        <p:spPr>
          <a:xfrm>
            <a:off x="335360" y="145499"/>
            <a:ext cx="7406613" cy="369524"/>
          </a:xfrm>
        </p:spPr>
        <p:txBody>
          <a:bodyPr/>
          <a:lstStyle/>
          <a:p>
            <a:r>
              <a:rPr lang="en-US" dirty="0"/>
              <a:t>GAUSSIAN FILTER KERNEL</a:t>
            </a:r>
          </a:p>
        </p:txBody>
      </p:sp>
      <p:pic>
        <p:nvPicPr>
          <p:cNvPr id="13" name="Picture 12">
            <a:extLst>
              <a:ext uri="{FF2B5EF4-FFF2-40B4-BE49-F238E27FC236}">
                <a16:creationId xmlns:a16="http://schemas.microsoft.com/office/drawing/2014/main" id="{7614B70C-F2B2-B06D-7324-B07AF4BE9AC7}"/>
              </a:ext>
            </a:extLst>
          </p:cNvPr>
          <p:cNvPicPr>
            <a:picLocks noChangeAspect="1"/>
          </p:cNvPicPr>
          <p:nvPr/>
        </p:nvPicPr>
        <p:blipFill>
          <a:blip r:embed="rId2"/>
          <a:srcRect t="3350"/>
          <a:stretch/>
        </p:blipFill>
        <p:spPr>
          <a:xfrm>
            <a:off x="44084" y="1028697"/>
            <a:ext cx="3975610" cy="3976969"/>
          </a:xfrm>
          <a:prstGeom prst="rect">
            <a:avLst/>
          </a:prstGeom>
        </p:spPr>
      </p:pic>
      <p:pic>
        <p:nvPicPr>
          <p:cNvPr id="17" name="Picture 16">
            <a:extLst>
              <a:ext uri="{FF2B5EF4-FFF2-40B4-BE49-F238E27FC236}">
                <a16:creationId xmlns:a16="http://schemas.microsoft.com/office/drawing/2014/main" id="{764E962C-018C-D418-0D03-CC2D44B62438}"/>
              </a:ext>
            </a:extLst>
          </p:cNvPr>
          <p:cNvPicPr>
            <a:picLocks noChangeAspect="1"/>
          </p:cNvPicPr>
          <p:nvPr/>
        </p:nvPicPr>
        <p:blipFill>
          <a:blip r:embed="rId3"/>
          <a:srcRect t="3118"/>
          <a:stretch/>
        </p:blipFill>
        <p:spPr>
          <a:xfrm>
            <a:off x="4038666" y="1028698"/>
            <a:ext cx="3988659" cy="3986493"/>
          </a:xfrm>
          <a:prstGeom prst="rect">
            <a:avLst/>
          </a:prstGeom>
        </p:spPr>
      </p:pic>
      <p:sp>
        <p:nvSpPr>
          <p:cNvPr id="20" name="Hộp Văn bản 24">
            <a:extLst>
              <a:ext uri="{FF2B5EF4-FFF2-40B4-BE49-F238E27FC236}">
                <a16:creationId xmlns:a16="http://schemas.microsoft.com/office/drawing/2014/main" id="{B7CD3C20-CDE8-057A-E555-B41C559D97A8}"/>
              </a:ext>
            </a:extLst>
          </p:cNvPr>
          <p:cNvSpPr txBox="1"/>
          <p:nvPr/>
        </p:nvSpPr>
        <p:spPr>
          <a:xfrm>
            <a:off x="685890" y="5005667"/>
            <a:ext cx="209541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Original Image</a:t>
            </a:r>
          </a:p>
        </p:txBody>
      </p:sp>
      <p:sp>
        <p:nvSpPr>
          <p:cNvPr id="21" name="Hộp Văn bản 24">
            <a:extLst>
              <a:ext uri="{FF2B5EF4-FFF2-40B4-BE49-F238E27FC236}">
                <a16:creationId xmlns:a16="http://schemas.microsoft.com/office/drawing/2014/main" id="{4ECDF39D-0D34-71BB-F44A-E4B47CC165FC}"/>
              </a:ext>
            </a:extLst>
          </p:cNvPr>
          <p:cNvSpPr txBox="1"/>
          <p:nvPr/>
        </p:nvSpPr>
        <p:spPr>
          <a:xfrm>
            <a:off x="5048295" y="5005667"/>
            <a:ext cx="2095410"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Gaussian Kernel 25x25 sigma = 1.0</a:t>
            </a:r>
          </a:p>
        </p:txBody>
      </p:sp>
      <p:sp>
        <p:nvSpPr>
          <p:cNvPr id="22" name="Hộp Văn bản 24">
            <a:extLst>
              <a:ext uri="{FF2B5EF4-FFF2-40B4-BE49-F238E27FC236}">
                <a16:creationId xmlns:a16="http://schemas.microsoft.com/office/drawing/2014/main" id="{D4EFD781-D5A5-1757-10A1-EC5225DADC10}"/>
              </a:ext>
            </a:extLst>
          </p:cNvPr>
          <p:cNvSpPr txBox="1"/>
          <p:nvPr/>
        </p:nvSpPr>
        <p:spPr>
          <a:xfrm>
            <a:off x="8920425" y="5005667"/>
            <a:ext cx="2095410"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Gaussian Kernel 25x25 sigma = 5.0</a:t>
            </a:r>
          </a:p>
        </p:txBody>
      </p:sp>
      <p:pic>
        <p:nvPicPr>
          <p:cNvPr id="24" name="Picture 23">
            <a:extLst>
              <a:ext uri="{FF2B5EF4-FFF2-40B4-BE49-F238E27FC236}">
                <a16:creationId xmlns:a16="http://schemas.microsoft.com/office/drawing/2014/main" id="{9FBD8607-B5A4-0AAB-AFEE-4FB4EA5B6381}"/>
              </a:ext>
            </a:extLst>
          </p:cNvPr>
          <p:cNvPicPr>
            <a:picLocks noChangeAspect="1"/>
          </p:cNvPicPr>
          <p:nvPr/>
        </p:nvPicPr>
        <p:blipFill>
          <a:blip r:embed="rId4"/>
          <a:srcRect t="3350"/>
          <a:stretch/>
        </p:blipFill>
        <p:spPr>
          <a:xfrm>
            <a:off x="8046297" y="1028699"/>
            <a:ext cx="3975758" cy="3976967"/>
          </a:xfrm>
          <a:prstGeom prst="rect">
            <a:avLst/>
          </a:prstGeom>
        </p:spPr>
      </p:pic>
      <p:sp>
        <p:nvSpPr>
          <p:cNvPr id="25" name="Rectangle 24">
            <a:extLst>
              <a:ext uri="{FF2B5EF4-FFF2-40B4-BE49-F238E27FC236}">
                <a16:creationId xmlns:a16="http://schemas.microsoft.com/office/drawing/2014/main" id="{190C59F6-20DF-AEFE-659E-84B5C0ADD093}"/>
              </a:ext>
            </a:extLst>
          </p:cNvPr>
          <p:cNvSpPr/>
          <p:nvPr/>
        </p:nvSpPr>
        <p:spPr>
          <a:xfrm>
            <a:off x="8576185" y="1359176"/>
            <a:ext cx="257175"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6" name="Rectangle 25">
            <a:extLst>
              <a:ext uri="{FF2B5EF4-FFF2-40B4-BE49-F238E27FC236}">
                <a16:creationId xmlns:a16="http://schemas.microsoft.com/office/drawing/2014/main" id="{0E7CA69D-F11C-9BF3-36B4-C95E6AECE9FF}"/>
              </a:ext>
            </a:extLst>
          </p:cNvPr>
          <p:cNvSpPr/>
          <p:nvPr/>
        </p:nvSpPr>
        <p:spPr>
          <a:xfrm>
            <a:off x="4549582" y="1359176"/>
            <a:ext cx="257175"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Rectangle 26">
            <a:extLst>
              <a:ext uri="{FF2B5EF4-FFF2-40B4-BE49-F238E27FC236}">
                <a16:creationId xmlns:a16="http://schemas.microsoft.com/office/drawing/2014/main" id="{CA891E97-2AAB-EB25-E9C8-FE847226C979}"/>
              </a:ext>
            </a:extLst>
          </p:cNvPr>
          <p:cNvSpPr/>
          <p:nvPr/>
        </p:nvSpPr>
        <p:spPr>
          <a:xfrm>
            <a:off x="557302" y="1359176"/>
            <a:ext cx="257175"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57779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pPr marL="0" marR="0">
              <a:lnSpc>
                <a:spcPct val="107000"/>
              </a:lnSpc>
              <a:spcBef>
                <a:spcPts val="0"/>
              </a:spcBef>
              <a:spcAft>
                <a:spcPts val="800"/>
              </a:spcAft>
            </a:pPr>
            <a:r>
              <a:rPr lang="en-US" sz="2670" b="1" dirty="0">
                <a:effectLst/>
                <a:ea typeface="Calibri" panose="020F0502020204030204" pitchFamily="34" charset="0"/>
                <a:cs typeface="Times New Roman" panose="02020603050405020304" pitchFamily="18" charset="0"/>
              </a:rPr>
              <a:t>BILATERAL FILTER</a:t>
            </a:r>
            <a:endParaRPr lang="en-US" sz="2670" dirty="0">
              <a:effectLst/>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F845A9FC-B3E4-405B-F1AC-D79456EF1A38}"/>
              </a:ext>
            </a:extLst>
          </p:cNvPr>
          <p:cNvPicPr>
            <a:picLocks noChangeAspect="1"/>
          </p:cNvPicPr>
          <p:nvPr/>
        </p:nvPicPr>
        <p:blipFill>
          <a:blip r:embed="rId2"/>
          <a:stretch>
            <a:fillRect/>
          </a:stretch>
        </p:blipFill>
        <p:spPr>
          <a:xfrm>
            <a:off x="913180" y="4133850"/>
            <a:ext cx="3125486" cy="2286378"/>
          </a:xfrm>
          <a:prstGeom prst="rect">
            <a:avLst/>
          </a:prstGeom>
        </p:spPr>
      </p:pic>
      <p:pic>
        <p:nvPicPr>
          <p:cNvPr id="8" name="Picture 7">
            <a:extLst>
              <a:ext uri="{FF2B5EF4-FFF2-40B4-BE49-F238E27FC236}">
                <a16:creationId xmlns:a16="http://schemas.microsoft.com/office/drawing/2014/main" id="{16BD6953-42AB-1035-D80F-F2252E667D67}"/>
              </a:ext>
            </a:extLst>
          </p:cNvPr>
          <p:cNvPicPr>
            <a:picLocks noChangeAspect="1"/>
          </p:cNvPicPr>
          <p:nvPr/>
        </p:nvPicPr>
        <p:blipFill>
          <a:blip r:embed="rId3"/>
          <a:stretch>
            <a:fillRect/>
          </a:stretch>
        </p:blipFill>
        <p:spPr>
          <a:xfrm>
            <a:off x="1657269" y="2390384"/>
            <a:ext cx="1181265" cy="1676634"/>
          </a:xfrm>
          <a:prstGeom prst="rect">
            <a:avLst/>
          </a:prstGeom>
        </p:spPr>
      </p:pic>
      <p:pic>
        <p:nvPicPr>
          <p:cNvPr id="10" name="Picture 9">
            <a:extLst>
              <a:ext uri="{FF2B5EF4-FFF2-40B4-BE49-F238E27FC236}">
                <a16:creationId xmlns:a16="http://schemas.microsoft.com/office/drawing/2014/main" id="{31EB4101-FE38-F7BB-6A15-42854878D5AE}"/>
              </a:ext>
            </a:extLst>
          </p:cNvPr>
          <p:cNvPicPr>
            <a:picLocks noChangeAspect="1"/>
          </p:cNvPicPr>
          <p:nvPr/>
        </p:nvPicPr>
        <p:blipFill>
          <a:blip r:embed="rId4"/>
          <a:stretch>
            <a:fillRect/>
          </a:stretch>
        </p:blipFill>
        <p:spPr>
          <a:xfrm>
            <a:off x="1638216" y="1462862"/>
            <a:ext cx="1219370" cy="790685"/>
          </a:xfrm>
          <a:prstGeom prst="rect">
            <a:avLst/>
          </a:prstGeom>
        </p:spPr>
      </p:pic>
    </p:spTree>
    <p:extLst>
      <p:ext uri="{BB962C8B-B14F-4D97-AF65-F5344CB8AC3E}">
        <p14:creationId xmlns:p14="http://schemas.microsoft.com/office/powerpoint/2010/main" val="1211244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3DA14EA-24FA-D1A7-A3F0-73B752C2FCE9}"/>
              </a:ext>
            </a:extLst>
          </p:cNvPr>
          <p:cNvPicPr>
            <a:picLocks noChangeAspect="1"/>
          </p:cNvPicPr>
          <p:nvPr/>
        </p:nvPicPr>
        <p:blipFill>
          <a:blip r:embed="rId3"/>
          <a:stretch>
            <a:fillRect/>
          </a:stretch>
        </p:blipFill>
        <p:spPr>
          <a:xfrm>
            <a:off x="1618625" y="1304628"/>
            <a:ext cx="8954750" cy="4248743"/>
          </a:xfrm>
          <a:prstGeom prst="rect">
            <a:avLst/>
          </a:prstGeom>
        </p:spPr>
      </p:pic>
    </p:spTree>
    <p:extLst>
      <p:ext uri="{BB962C8B-B14F-4D97-AF65-F5344CB8AC3E}">
        <p14:creationId xmlns:p14="http://schemas.microsoft.com/office/powerpoint/2010/main" val="1330462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081DCC9-EADF-262B-C3A6-E2A7FE616A5D}"/>
              </a:ext>
            </a:extLst>
          </p:cNvPr>
          <p:cNvPicPr>
            <a:picLocks noChangeAspect="1"/>
          </p:cNvPicPr>
          <p:nvPr/>
        </p:nvPicPr>
        <p:blipFill>
          <a:blip r:embed="rId2"/>
          <a:stretch>
            <a:fillRect/>
          </a:stretch>
        </p:blipFill>
        <p:spPr>
          <a:xfrm>
            <a:off x="0" y="157025"/>
            <a:ext cx="12192000" cy="6543949"/>
          </a:xfrm>
          <a:prstGeom prst="rect">
            <a:avLst/>
          </a:prstGeom>
        </p:spPr>
      </p:pic>
    </p:spTree>
    <p:extLst>
      <p:ext uri="{BB962C8B-B14F-4D97-AF65-F5344CB8AC3E}">
        <p14:creationId xmlns:p14="http://schemas.microsoft.com/office/powerpoint/2010/main" val="4172215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E86292C-7D97-F5AD-375E-F9618ADC58E7}"/>
              </a:ext>
            </a:extLst>
          </p:cNvPr>
          <p:cNvPicPr>
            <a:picLocks noChangeAspect="1"/>
          </p:cNvPicPr>
          <p:nvPr/>
        </p:nvPicPr>
        <p:blipFill>
          <a:blip r:embed="rId2"/>
          <a:stretch>
            <a:fillRect/>
          </a:stretch>
        </p:blipFill>
        <p:spPr>
          <a:xfrm>
            <a:off x="0" y="188233"/>
            <a:ext cx="12192000" cy="6481533"/>
          </a:xfrm>
          <a:prstGeom prst="rect">
            <a:avLst/>
          </a:prstGeom>
        </p:spPr>
      </p:pic>
    </p:spTree>
    <p:extLst>
      <p:ext uri="{BB962C8B-B14F-4D97-AF65-F5344CB8AC3E}">
        <p14:creationId xmlns:p14="http://schemas.microsoft.com/office/powerpoint/2010/main" val="1942183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79354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85430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86337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68448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Hình chữ nhật 18">
            <a:extLst>
              <a:ext uri="{FF2B5EF4-FFF2-40B4-BE49-F238E27FC236}">
                <a16:creationId xmlns:a16="http://schemas.microsoft.com/office/drawing/2014/main" id="{9B708918-0C57-4333-8A31-D7CF96604C9E}"/>
              </a:ext>
            </a:extLst>
          </p:cNvPr>
          <p:cNvSpPr/>
          <p:nvPr/>
        </p:nvSpPr>
        <p:spPr>
          <a:xfrm>
            <a:off x="0" y="647700"/>
            <a:ext cx="4383463" cy="5876925"/>
          </a:xfrm>
          <a:prstGeom prst="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3FA090-415B-2229-E03F-936F8C6991E1}"/>
              </a:ext>
            </a:extLst>
          </p:cNvPr>
          <p:cNvSpPr>
            <a:spLocks noGrp="1"/>
          </p:cNvSpPr>
          <p:nvPr>
            <p:ph type="title"/>
          </p:nvPr>
        </p:nvSpPr>
        <p:spPr>
          <a:xfrm>
            <a:off x="106405" y="3401400"/>
            <a:ext cx="4170652" cy="369524"/>
          </a:xfrm>
        </p:spPr>
        <p:txBody>
          <a:bodyPr/>
          <a:lstStyle/>
          <a:p>
            <a:pPr algn="ctr"/>
            <a:r>
              <a:rPr lang="en-US" sz="3200" dirty="0"/>
              <a:t>LOW-PASS FILTER</a:t>
            </a:r>
          </a:p>
        </p:txBody>
      </p:sp>
      <p:grpSp>
        <p:nvGrpSpPr>
          <p:cNvPr id="14" name="Nhóm 13">
            <a:extLst>
              <a:ext uri="{FF2B5EF4-FFF2-40B4-BE49-F238E27FC236}">
                <a16:creationId xmlns:a16="http://schemas.microsoft.com/office/drawing/2014/main" id="{83F21598-7881-4381-99B6-5E61AE53CE0E}"/>
              </a:ext>
            </a:extLst>
          </p:cNvPr>
          <p:cNvGrpSpPr/>
          <p:nvPr/>
        </p:nvGrpSpPr>
        <p:grpSpPr>
          <a:xfrm>
            <a:off x="4896456" y="1286099"/>
            <a:ext cx="6176962" cy="984885"/>
            <a:chOff x="4896456" y="1286099"/>
            <a:chExt cx="6176962" cy="984885"/>
          </a:xfrm>
        </p:grpSpPr>
        <p:sp>
          <p:nvSpPr>
            <p:cNvPr id="13" name="Hình chữ nhật 12">
              <a:extLst>
                <a:ext uri="{FF2B5EF4-FFF2-40B4-BE49-F238E27FC236}">
                  <a16:creationId xmlns:a16="http://schemas.microsoft.com/office/drawing/2014/main" id="{ADD33550-551B-40D0-9A3D-739BA0B42864}"/>
                </a:ext>
              </a:extLst>
            </p:cNvPr>
            <p:cNvSpPr/>
            <p:nvPr/>
          </p:nvSpPr>
          <p:spPr>
            <a:xfrm>
              <a:off x="4896456" y="1295526"/>
              <a:ext cx="5246783" cy="97545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Hộp Văn bản 11">
              <a:extLst>
                <a:ext uri="{FF2B5EF4-FFF2-40B4-BE49-F238E27FC236}">
                  <a16:creationId xmlns:a16="http://schemas.microsoft.com/office/drawing/2014/main" id="{A3FFD83A-583F-4D78-AAEB-8C34C3C9C88E}"/>
                </a:ext>
              </a:extLst>
            </p:cNvPr>
            <p:cNvSpPr txBox="1"/>
            <p:nvPr/>
          </p:nvSpPr>
          <p:spPr>
            <a:xfrm>
              <a:off x="4896456" y="1286099"/>
              <a:ext cx="6176962" cy="984885"/>
            </a:xfrm>
            <a:prstGeom prst="rect">
              <a:avLst/>
            </a:prstGeom>
            <a:noFill/>
          </p:spPr>
          <p:txBody>
            <a:bodyPr wrap="square">
              <a:spAutoFit/>
            </a:bodyPr>
            <a:lstStyle/>
            <a:p>
              <a:pPr rtl="0"/>
              <a:r>
                <a:rPr lang="en-US" sz="4000" b="1" i="0" cap="all" dirty="0">
                  <a:solidFill>
                    <a:srgbClr val="231F20"/>
                  </a:solidFill>
                  <a:effectLst/>
                </a:rPr>
                <a:t>01</a:t>
              </a:r>
              <a:endParaRPr lang="en-US" sz="4000" cap="all" dirty="0">
                <a:effectLst/>
              </a:endParaRPr>
            </a:p>
            <a:p>
              <a:pPr rtl="0"/>
              <a:r>
                <a:rPr lang="en-US" sz="1800" b="1" dirty="0">
                  <a:effectLst/>
                  <a:latin typeface="Times New Roman" panose="02020603050405020304" pitchFamily="18" charset="0"/>
                  <a:ea typeface="Times New Roman" panose="02020603050405020304" pitchFamily="18" charset="0"/>
                </a:rPr>
                <a:t>BOX FILTER</a:t>
              </a:r>
            </a:p>
          </p:txBody>
        </p:sp>
      </p:grpSp>
      <p:grpSp>
        <p:nvGrpSpPr>
          <p:cNvPr id="15" name="Nhóm 14">
            <a:extLst>
              <a:ext uri="{FF2B5EF4-FFF2-40B4-BE49-F238E27FC236}">
                <a16:creationId xmlns:a16="http://schemas.microsoft.com/office/drawing/2014/main" id="{A6EDBC7C-7294-47B9-85AD-4AD0F6395FFE}"/>
              </a:ext>
            </a:extLst>
          </p:cNvPr>
          <p:cNvGrpSpPr/>
          <p:nvPr/>
        </p:nvGrpSpPr>
        <p:grpSpPr>
          <a:xfrm>
            <a:off x="4896457" y="2945984"/>
            <a:ext cx="6186756" cy="984885"/>
            <a:chOff x="4896457" y="2945984"/>
            <a:chExt cx="6186756" cy="984885"/>
          </a:xfrm>
        </p:grpSpPr>
        <p:sp>
          <p:nvSpPr>
            <p:cNvPr id="21" name="Hình chữ nhật 20">
              <a:extLst>
                <a:ext uri="{FF2B5EF4-FFF2-40B4-BE49-F238E27FC236}">
                  <a16:creationId xmlns:a16="http://schemas.microsoft.com/office/drawing/2014/main" id="{9ABD60F7-9B19-4858-8E73-539D0C46B86C}"/>
                </a:ext>
              </a:extLst>
            </p:cNvPr>
            <p:cNvSpPr/>
            <p:nvPr/>
          </p:nvSpPr>
          <p:spPr>
            <a:xfrm>
              <a:off x="4896457" y="2945984"/>
              <a:ext cx="5246784" cy="97545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Hộp Văn bản 16">
              <a:extLst>
                <a:ext uri="{FF2B5EF4-FFF2-40B4-BE49-F238E27FC236}">
                  <a16:creationId xmlns:a16="http://schemas.microsoft.com/office/drawing/2014/main" id="{36F64F91-A407-4408-A135-73D4651CC6F8}"/>
                </a:ext>
              </a:extLst>
            </p:cNvPr>
            <p:cNvSpPr txBox="1"/>
            <p:nvPr/>
          </p:nvSpPr>
          <p:spPr>
            <a:xfrm>
              <a:off x="4906251" y="2945984"/>
              <a:ext cx="6176962" cy="984885"/>
            </a:xfrm>
            <a:prstGeom prst="rect">
              <a:avLst/>
            </a:prstGeom>
            <a:noFill/>
          </p:spPr>
          <p:txBody>
            <a:bodyPr wrap="square">
              <a:spAutoFit/>
            </a:bodyPr>
            <a:lstStyle/>
            <a:p>
              <a:pPr rtl="0"/>
              <a:r>
                <a:rPr lang="en-US" sz="4000" b="1" i="0" cap="all" dirty="0">
                  <a:solidFill>
                    <a:srgbClr val="231F20"/>
                  </a:solidFill>
                  <a:effectLst/>
                </a:rPr>
                <a:t>02</a:t>
              </a:r>
              <a:endParaRPr lang="en-US" sz="4000" cap="all" dirty="0">
                <a:effectLst/>
              </a:endParaRPr>
            </a:p>
            <a:p>
              <a:pPr rtl="0"/>
              <a:r>
                <a:rPr lang="en-US" sz="1800" b="1" dirty="0">
                  <a:effectLst/>
                  <a:latin typeface="Times New Roman" panose="02020603050405020304" pitchFamily="18" charset="0"/>
                  <a:ea typeface="Times New Roman" panose="02020603050405020304" pitchFamily="18" charset="0"/>
                </a:rPr>
                <a:t>GAUSSIAN FILTER</a:t>
              </a:r>
              <a:endParaRPr lang="en-US" sz="3200" b="1" dirty="0">
                <a:effectLst/>
              </a:endParaRPr>
            </a:p>
          </p:txBody>
        </p:sp>
      </p:grpSp>
      <p:grpSp>
        <p:nvGrpSpPr>
          <p:cNvPr id="20" name="Nhóm 19">
            <a:extLst>
              <a:ext uri="{FF2B5EF4-FFF2-40B4-BE49-F238E27FC236}">
                <a16:creationId xmlns:a16="http://schemas.microsoft.com/office/drawing/2014/main" id="{11B5A7A3-9C27-4594-87C2-C54311CC9897}"/>
              </a:ext>
            </a:extLst>
          </p:cNvPr>
          <p:cNvGrpSpPr/>
          <p:nvPr/>
        </p:nvGrpSpPr>
        <p:grpSpPr>
          <a:xfrm>
            <a:off x="4896456" y="4577588"/>
            <a:ext cx="5246783" cy="984885"/>
            <a:chOff x="4896456" y="4577588"/>
            <a:chExt cx="6500549" cy="984885"/>
          </a:xfrm>
        </p:grpSpPr>
        <p:sp>
          <p:nvSpPr>
            <p:cNvPr id="22" name="Hình chữ nhật 21">
              <a:extLst>
                <a:ext uri="{FF2B5EF4-FFF2-40B4-BE49-F238E27FC236}">
                  <a16:creationId xmlns:a16="http://schemas.microsoft.com/office/drawing/2014/main" id="{C8B19EDF-A2A0-4097-82BF-595AA010DE9C}"/>
                </a:ext>
              </a:extLst>
            </p:cNvPr>
            <p:cNvSpPr/>
            <p:nvPr/>
          </p:nvSpPr>
          <p:spPr>
            <a:xfrm>
              <a:off x="4896456" y="4587015"/>
              <a:ext cx="6500549" cy="97545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Hộp Văn bản 17">
              <a:extLst>
                <a:ext uri="{FF2B5EF4-FFF2-40B4-BE49-F238E27FC236}">
                  <a16:creationId xmlns:a16="http://schemas.microsoft.com/office/drawing/2014/main" id="{5E9092C5-5ADA-49C9-84E1-B9D40985D96B}"/>
                </a:ext>
              </a:extLst>
            </p:cNvPr>
            <p:cNvSpPr txBox="1"/>
            <p:nvPr/>
          </p:nvSpPr>
          <p:spPr>
            <a:xfrm>
              <a:off x="4902304" y="4577588"/>
              <a:ext cx="6176962" cy="984885"/>
            </a:xfrm>
            <a:prstGeom prst="rect">
              <a:avLst/>
            </a:prstGeom>
            <a:noFill/>
          </p:spPr>
          <p:txBody>
            <a:bodyPr wrap="square">
              <a:spAutoFit/>
            </a:bodyPr>
            <a:lstStyle/>
            <a:p>
              <a:pPr rtl="0"/>
              <a:r>
                <a:rPr lang="en-US" sz="4000" b="1" i="0" cap="all" dirty="0">
                  <a:solidFill>
                    <a:srgbClr val="231F20"/>
                  </a:solidFill>
                  <a:effectLst/>
                </a:rPr>
                <a:t>03</a:t>
              </a:r>
              <a:endParaRPr lang="en-US" sz="4000" cap="all" dirty="0">
                <a:effectLst/>
              </a:endParaRPr>
            </a:p>
            <a:p>
              <a:pPr rtl="0"/>
              <a:r>
                <a:rPr lang="en-US" sz="1800" b="1" dirty="0">
                  <a:effectLst/>
                  <a:latin typeface="Times New Roman" panose="02020603050405020304" pitchFamily="18" charset="0"/>
                  <a:ea typeface="Times New Roman" panose="02020603050405020304" pitchFamily="18" charset="0"/>
                </a:rPr>
                <a:t>BILATERAL FILTER</a:t>
              </a:r>
              <a:endParaRPr lang="en-US" sz="3200" b="1" dirty="0">
                <a:effectLst/>
              </a:endParaRPr>
            </a:p>
          </p:txBody>
        </p:sp>
      </p:grpSp>
    </p:spTree>
    <p:extLst>
      <p:ext uri="{BB962C8B-B14F-4D97-AF65-F5344CB8AC3E}">
        <p14:creationId xmlns:p14="http://schemas.microsoft.com/office/powerpoint/2010/main" val="330362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80721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55511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41054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06125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471511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67193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21553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38684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2303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8747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9F9BD58-4390-4F61-BE11-8593631A1146}"/>
              </a:ext>
            </a:extLst>
          </p:cNvPr>
          <p:cNvSpPr>
            <a:spLocks noGrp="1"/>
          </p:cNvSpPr>
          <p:nvPr>
            <p:ph type="title"/>
          </p:nvPr>
        </p:nvSpPr>
        <p:spPr/>
        <p:txBody>
          <a:bodyPr/>
          <a:lstStyle/>
          <a:p>
            <a:r>
              <a:rPr lang="en-US" dirty="0"/>
              <a:t>BOX FILTER KERNEL</a:t>
            </a:r>
          </a:p>
        </p:txBody>
      </p:sp>
      <p:pic>
        <p:nvPicPr>
          <p:cNvPr id="5" name="Hình ảnh 4">
            <a:extLst>
              <a:ext uri="{FF2B5EF4-FFF2-40B4-BE49-F238E27FC236}">
                <a16:creationId xmlns:a16="http://schemas.microsoft.com/office/drawing/2014/main" id="{B977E9CE-BF8A-1216-668F-F037E7FCFD43}"/>
              </a:ext>
            </a:extLst>
          </p:cNvPr>
          <p:cNvPicPr>
            <a:picLocks noChangeAspect="1"/>
          </p:cNvPicPr>
          <p:nvPr/>
        </p:nvPicPr>
        <p:blipFill>
          <a:blip r:embed="rId3"/>
          <a:stretch>
            <a:fillRect/>
          </a:stretch>
        </p:blipFill>
        <p:spPr>
          <a:xfrm>
            <a:off x="4627122" y="1107958"/>
            <a:ext cx="2792155" cy="2334425"/>
          </a:xfrm>
          <a:prstGeom prst="rect">
            <a:avLst/>
          </a:prstGeom>
        </p:spPr>
      </p:pic>
      <p:pic>
        <p:nvPicPr>
          <p:cNvPr id="29" name="Hình ảnh 28">
            <a:extLst>
              <a:ext uri="{FF2B5EF4-FFF2-40B4-BE49-F238E27FC236}">
                <a16:creationId xmlns:a16="http://schemas.microsoft.com/office/drawing/2014/main" id="{263B5812-9688-B5DB-4ACF-FFAA56B27933}"/>
              </a:ext>
            </a:extLst>
          </p:cNvPr>
          <p:cNvPicPr>
            <a:picLocks noChangeAspect="1"/>
          </p:cNvPicPr>
          <p:nvPr/>
        </p:nvPicPr>
        <p:blipFill>
          <a:blip r:embed="rId4"/>
          <a:stretch>
            <a:fillRect/>
          </a:stretch>
        </p:blipFill>
        <p:spPr>
          <a:xfrm>
            <a:off x="8861502" y="1184327"/>
            <a:ext cx="2205554" cy="2195001"/>
          </a:xfrm>
          <a:prstGeom prst="rect">
            <a:avLst/>
          </a:prstGeom>
        </p:spPr>
      </p:pic>
      <p:cxnSp>
        <p:nvCxnSpPr>
          <p:cNvPr id="31" name="Đường kết nối Mũi tên Thẳng 30">
            <a:extLst>
              <a:ext uri="{FF2B5EF4-FFF2-40B4-BE49-F238E27FC236}">
                <a16:creationId xmlns:a16="http://schemas.microsoft.com/office/drawing/2014/main" id="{52489F49-07D5-46B9-6684-E5167F74286B}"/>
              </a:ext>
            </a:extLst>
          </p:cNvPr>
          <p:cNvCxnSpPr>
            <a:cxnSpLocks/>
          </p:cNvCxnSpPr>
          <p:nvPr/>
        </p:nvCxnSpPr>
        <p:spPr>
          <a:xfrm>
            <a:off x="7605131" y="2260302"/>
            <a:ext cx="1070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Hình ảnh 35">
            <a:extLst>
              <a:ext uri="{FF2B5EF4-FFF2-40B4-BE49-F238E27FC236}">
                <a16:creationId xmlns:a16="http://schemas.microsoft.com/office/drawing/2014/main" id="{BF87A7CC-3FC3-7826-C43C-433C01C8C5FA}"/>
              </a:ext>
            </a:extLst>
          </p:cNvPr>
          <p:cNvPicPr>
            <a:picLocks noChangeAspect="1"/>
          </p:cNvPicPr>
          <p:nvPr/>
        </p:nvPicPr>
        <p:blipFill>
          <a:blip r:embed="rId5"/>
          <a:stretch>
            <a:fillRect/>
          </a:stretch>
        </p:blipFill>
        <p:spPr>
          <a:xfrm>
            <a:off x="1002372" y="1204330"/>
            <a:ext cx="2151563" cy="2151563"/>
          </a:xfrm>
          <a:prstGeom prst="rect">
            <a:avLst/>
          </a:prstGeom>
        </p:spPr>
      </p:pic>
      <p:sp>
        <p:nvSpPr>
          <p:cNvPr id="37" name="Tiêu đề 1">
            <a:extLst>
              <a:ext uri="{FF2B5EF4-FFF2-40B4-BE49-F238E27FC236}">
                <a16:creationId xmlns:a16="http://schemas.microsoft.com/office/drawing/2014/main" id="{A2ECB218-4D20-E6B0-848B-1676F5104C47}"/>
              </a:ext>
            </a:extLst>
          </p:cNvPr>
          <p:cNvSpPr txBox="1">
            <a:spLocks/>
          </p:cNvSpPr>
          <p:nvPr/>
        </p:nvSpPr>
        <p:spPr>
          <a:xfrm>
            <a:off x="1135478" y="3538755"/>
            <a:ext cx="1885349"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Box filter kernel</a:t>
            </a:r>
          </a:p>
        </p:txBody>
      </p:sp>
      <p:cxnSp>
        <p:nvCxnSpPr>
          <p:cNvPr id="38" name="Đường kết nối Mũi tên Thẳng 37">
            <a:extLst>
              <a:ext uri="{FF2B5EF4-FFF2-40B4-BE49-F238E27FC236}">
                <a16:creationId xmlns:a16="http://schemas.microsoft.com/office/drawing/2014/main" id="{751BBA6A-B6FE-AE34-F85B-5EC117EA57E8}"/>
              </a:ext>
            </a:extLst>
          </p:cNvPr>
          <p:cNvCxnSpPr>
            <a:cxnSpLocks/>
          </p:cNvCxnSpPr>
          <p:nvPr/>
        </p:nvCxnSpPr>
        <p:spPr>
          <a:xfrm>
            <a:off x="3419706" y="2281827"/>
            <a:ext cx="1070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iêu đề 1">
            <a:extLst>
              <a:ext uri="{FF2B5EF4-FFF2-40B4-BE49-F238E27FC236}">
                <a16:creationId xmlns:a16="http://schemas.microsoft.com/office/drawing/2014/main" id="{13749FBE-A9EF-2CDB-A330-6D9120E14E0F}"/>
              </a:ext>
            </a:extLst>
          </p:cNvPr>
          <p:cNvSpPr txBox="1">
            <a:spLocks/>
          </p:cNvSpPr>
          <p:nvPr/>
        </p:nvSpPr>
        <p:spPr>
          <a:xfrm>
            <a:off x="3180308" y="1881261"/>
            <a:ext cx="1420441"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Normalize</a:t>
            </a:r>
          </a:p>
        </p:txBody>
      </p:sp>
      <p:sp>
        <p:nvSpPr>
          <p:cNvPr id="40" name="Tiêu đề 1">
            <a:extLst>
              <a:ext uri="{FF2B5EF4-FFF2-40B4-BE49-F238E27FC236}">
                <a16:creationId xmlns:a16="http://schemas.microsoft.com/office/drawing/2014/main" id="{76D2AF75-9BD3-4665-17CE-5AA670CB8A11}"/>
              </a:ext>
            </a:extLst>
          </p:cNvPr>
          <p:cNvSpPr txBox="1">
            <a:spLocks/>
          </p:cNvSpPr>
          <p:nvPr/>
        </p:nvSpPr>
        <p:spPr>
          <a:xfrm>
            <a:off x="4490223" y="3538755"/>
            <a:ext cx="3902928"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Sum of the value of the coefficients = 9</a:t>
            </a:r>
          </a:p>
        </p:txBody>
      </p:sp>
      <p:sp>
        <p:nvSpPr>
          <p:cNvPr id="41" name="Tiêu đề 1">
            <a:extLst>
              <a:ext uri="{FF2B5EF4-FFF2-40B4-BE49-F238E27FC236}">
                <a16:creationId xmlns:a16="http://schemas.microsoft.com/office/drawing/2014/main" id="{38D44D41-5EF0-3313-1F1A-2861B677C94C}"/>
              </a:ext>
            </a:extLst>
          </p:cNvPr>
          <p:cNvSpPr txBox="1">
            <a:spLocks/>
          </p:cNvSpPr>
          <p:nvPr/>
        </p:nvSpPr>
        <p:spPr>
          <a:xfrm>
            <a:off x="652697" y="4117245"/>
            <a:ext cx="10557995" cy="1807769"/>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1800" b="0" dirty="0">
                <a:latin typeface="Times New Roman" panose="02020603050405020304" pitchFamily="18" charset="0"/>
                <a:cs typeface="Times New Roman" panose="02020603050405020304" pitchFamily="18" charset="0"/>
              </a:rPr>
              <a:t>Normalize:</a:t>
            </a:r>
          </a:p>
          <a:p>
            <a:pPr marL="460375" indent="-1714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To ensure that the sum of all values in the kernel equals 1.</a:t>
            </a:r>
          </a:p>
          <a:p>
            <a:pPr marL="460375" indent="-1714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When applied to a region with uniform intensity (e.g., all pixels have a gray value of 100), the filtered result should retain the same intensity.</a:t>
            </a:r>
          </a:p>
          <a:p>
            <a:pPr marL="460375" indent="-1714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To prevent increasing or decreasing the overall brightness of the image (i.e., to avoid altering the overall     color balance).</a:t>
            </a:r>
          </a:p>
        </p:txBody>
      </p:sp>
    </p:spTree>
    <p:extLst>
      <p:ext uri="{BB962C8B-B14F-4D97-AF65-F5344CB8AC3E}">
        <p14:creationId xmlns:p14="http://schemas.microsoft.com/office/powerpoint/2010/main" val="1909194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14154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51009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79354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24896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33990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577689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665998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37593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26947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84016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91BA1189-D9D3-09FC-4B7A-E21C8B52E84E}"/>
              </a:ext>
            </a:extLst>
          </p:cNvPr>
          <p:cNvPicPr>
            <a:picLocks noChangeAspect="1"/>
          </p:cNvPicPr>
          <p:nvPr/>
        </p:nvPicPr>
        <p:blipFill>
          <a:blip r:embed="rId3"/>
          <a:stretch>
            <a:fillRect/>
          </a:stretch>
        </p:blipFill>
        <p:spPr>
          <a:xfrm>
            <a:off x="371306" y="1982625"/>
            <a:ext cx="2471307" cy="2471307"/>
          </a:xfrm>
          <a:prstGeom prst="rect">
            <a:avLst/>
          </a:prstGeom>
        </p:spPr>
      </p:pic>
      <p:pic>
        <p:nvPicPr>
          <p:cNvPr id="7" name="Hình ảnh 6">
            <a:extLst>
              <a:ext uri="{FF2B5EF4-FFF2-40B4-BE49-F238E27FC236}">
                <a16:creationId xmlns:a16="http://schemas.microsoft.com/office/drawing/2014/main" id="{DA313FE8-3C9C-888C-9698-6DA08FC052FA}"/>
              </a:ext>
            </a:extLst>
          </p:cNvPr>
          <p:cNvPicPr>
            <a:picLocks noChangeAspect="1"/>
          </p:cNvPicPr>
          <p:nvPr/>
        </p:nvPicPr>
        <p:blipFill>
          <a:blip r:embed="rId4"/>
          <a:stretch>
            <a:fillRect/>
          </a:stretch>
        </p:blipFill>
        <p:spPr>
          <a:xfrm>
            <a:off x="3331098" y="1982625"/>
            <a:ext cx="2455329" cy="2471307"/>
          </a:xfrm>
          <a:prstGeom prst="rect">
            <a:avLst/>
          </a:prstGeom>
        </p:spPr>
      </p:pic>
      <p:pic>
        <p:nvPicPr>
          <p:cNvPr id="9" name="Hình ảnh 8">
            <a:extLst>
              <a:ext uri="{FF2B5EF4-FFF2-40B4-BE49-F238E27FC236}">
                <a16:creationId xmlns:a16="http://schemas.microsoft.com/office/drawing/2014/main" id="{79864A44-29AC-FAB8-8CAD-ED5334A60D12}"/>
              </a:ext>
            </a:extLst>
          </p:cNvPr>
          <p:cNvPicPr>
            <a:picLocks noChangeAspect="1"/>
          </p:cNvPicPr>
          <p:nvPr/>
        </p:nvPicPr>
        <p:blipFill>
          <a:blip r:embed="rId5"/>
          <a:stretch>
            <a:fillRect/>
          </a:stretch>
        </p:blipFill>
        <p:spPr>
          <a:xfrm>
            <a:off x="6170777" y="1982625"/>
            <a:ext cx="2465991" cy="2471306"/>
          </a:xfrm>
          <a:prstGeom prst="rect">
            <a:avLst/>
          </a:prstGeom>
        </p:spPr>
      </p:pic>
      <p:pic>
        <p:nvPicPr>
          <p:cNvPr id="11" name="Hình ảnh 10">
            <a:extLst>
              <a:ext uri="{FF2B5EF4-FFF2-40B4-BE49-F238E27FC236}">
                <a16:creationId xmlns:a16="http://schemas.microsoft.com/office/drawing/2014/main" id="{DB814D98-C79B-58E2-D6CA-0CB4FE41BDAB}"/>
              </a:ext>
            </a:extLst>
          </p:cNvPr>
          <p:cNvPicPr>
            <a:picLocks noChangeAspect="1"/>
          </p:cNvPicPr>
          <p:nvPr/>
        </p:nvPicPr>
        <p:blipFill>
          <a:blip r:embed="rId6"/>
          <a:stretch>
            <a:fillRect/>
          </a:stretch>
        </p:blipFill>
        <p:spPr>
          <a:xfrm>
            <a:off x="9021118" y="1982625"/>
            <a:ext cx="2465992" cy="2471306"/>
          </a:xfrm>
          <a:prstGeom prst="rect">
            <a:avLst/>
          </a:prstGeom>
        </p:spPr>
      </p:pic>
      <p:sp>
        <p:nvSpPr>
          <p:cNvPr id="13" name="Hộp Văn bản 12">
            <a:extLst>
              <a:ext uri="{FF2B5EF4-FFF2-40B4-BE49-F238E27FC236}">
                <a16:creationId xmlns:a16="http://schemas.microsoft.com/office/drawing/2014/main" id="{914CE164-4A36-FD86-A1C5-B5E0CB028F18}"/>
              </a:ext>
            </a:extLst>
          </p:cNvPr>
          <p:cNvSpPr txBox="1"/>
          <p:nvPr/>
        </p:nvSpPr>
        <p:spPr>
          <a:xfrm>
            <a:off x="-209761" y="4453931"/>
            <a:ext cx="3633440" cy="646331"/>
          </a:xfrm>
          <a:prstGeom prst="rect">
            <a:avLst/>
          </a:prstGeom>
          <a:noFill/>
        </p:spPr>
        <p:txBody>
          <a:bodyPr wrap="square">
            <a:spAutoFit/>
          </a:bodyPr>
          <a:lstStyle/>
          <a:p>
            <a:pPr algn="ctr"/>
            <a:r>
              <a:rPr lang="en-US" sz="1800" b="0" i="0" dirty="0">
                <a:solidFill>
                  <a:srgbClr val="242021"/>
                </a:solidFill>
                <a:effectLst/>
                <a:latin typeface="TimesTen-Roman"/>
              </a:rPr>
              <a:t>Test pattern</a:t>
            </a:r>
          </a:p>
          <a:p>
            <a:pPr algn="ctr"/>
            <a:r>
              <a:rPr lang="en-US" sz="1800" b="0" i="0" dirty="0">
                <a:solidFill>
                  <a:srgbClr val="242021"/>
                </a:solidFill>
                <a:effectLst/>
                <a:latin typeface="TimesTen-Roman"/>
              </a:rPr>
              <a:t>size 1024x1024</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pixels</a:t>
            </a:r>
            <a:endParaRPr lang="en-US" dirty="0"/>
          </a:p>
        </p:txBody>
      </p:sp>
      <p:sp>
        <p:nvSpPr>
          <p:cNvPr id="15" name="Hộp Văn bản 14">
            <a:extLst>
              <a:ext uri="{FF2B5EF4-FFF2-40B4-BE49-F238E27FC236}">
                <a16:creationId xmlns:a16="http://schemas.microsoft.com/office/drawing/2014/main" id="{5479BF8A-D91F-0D17-D8AE-FC04E4251D7B}"/>
              </a:ext>
            </a:extLst>
          </p:cNvPr>
          <p:cNvSpPr txBox="1"/>
          <p:nvPr/>
        </p:nvSpPr>
        <p:spPr>
          <a:xfrm>
            <a:off x="3436206" y="4453931"/>
            <a:ext cx="2245112" cy="646331"/>
          </a:xfrm>
          <a:prstGeom prst="rect">
            <a:avLst/>
          </a:prstGeom>
          <a:noFill/>
        </p:spPr>
        <p:txBody>
          <a:bodyPr wrap="square">
            <a:spAutoFit/>
          </a:bodyPr>
          <a:lstStyle/>
          <a:p>
            <a:pPr algn="ctr"/>
            <a:r>
              <a:rPr lang="en-US" dirty="0">
                <a:solidFill>
                  <a:srgbClr val="242021"/>
                </a:solidFill>
                <a:latin typeface="TimesTen-Roman"/>
              </a:rPr>
              <a:t>F</a:t>
            </a:r>
            <a:r>
              <a:rPr lang="en-US" sz="1800" b="0" i="0" dirty="0">
                <a:solidFill>
                  <a:srgbClr val="242021"/>
                </a:solidFill>
                <a:effectLst/>
                <a:latin typeface="TimesTen-Roman"/>
              </a:rPr>
              <a:t>iltering with box kernels of sizes 3x3</a:t>
            </a:r>
            <a:r>
              <a:rPr lang="en-US" dirty="0"/>
              <a:t> </a:t>
            </a:r>
          </a:p>
        </p:txBody>
      </p:sp>
      <p:sp>
        <p:nvSpPr>
          <p:cNvPr id="16" name="Hộp Văn bản 15">
            <a:extLst>
              <a:ext uri="{FF2B5EF4-FFF2-40B4-BE49-F238E27FC236}">
                <a16:creationId xmlns:a16="http://schemas.microsoft.com/office/drawing/2014/main" id="{4A549D31-5E17-A8CF-C52C-519492459359}"/>
              </a:ext>
            </a:extLst>
          </p:cNvPr>
          <p:cNvSpPr txBox="1"/>
          <p:nvPr/>
        </p:nvSpPr>
        <p:spPr>
          <a:xfrm>
            <a:off x="6281216" y="4488204"/>
            <a:ext cx="2245112" cy="646331"/>
          </a:xfrm>
          <a:prstGeom prst="rect">
            <a:avLst/>
          </a:prstGeom>
          <a:noFill/>
        </p:spPr>
        <p:txBody>
          <a:bodyPr wrap="square">
            <a:spAutoFit/>
          </a:bodyPr>
          <a:lstStyle/>
          <a:p>
            <a:pPr algn="ctr"/>
            <a:r>
              <a:rPr lang="en-US" dirty="0">
                <a:solidFill>
                  <a:srgbClr val="242021"/>
                </a:solidFill>
                <a:latin typeface="TimesTen-Roman"/>
              </a:rPr>
              <a:t>F</a:t>
            </a:r>
            <a:r>
              <a:rPr lang="en-US" sz="1800" b="0" i="0" dirty="0">
                <a:solidFill>
                  <a:srgbClr val="242021"/>
                </a:solidFill>
                <a:effectLst/>
                <a:latin typeface="TimesTen-Roman"/>
              </a:rPr>
              <a:t>iltering with box kernels of sizes </a:t>
            </a:r>
            <a:r>
              <a:rPr lang="en-US" dirty="0">
                <a:solidFill>
                  <a:srgbClr val="242021"/>
                </a:solidFill>
                <a:latin typeface="TimesTen-Roman"/>
              </a:rPr>
              <a:t>11</a:t>
            </a:r>
            <a:r>
              <a:rPr lang="en-US" sz="1800" b="0" i="0" dirty="0">
                <a:solidFill>
                  <a:srgbClr val="242021"/>
                </a:solidFill>
                <a:effectLst/>
                <a:latin typeface="TimesTen-Roman"/>
              </a:rPr>
              <a:t>x</a:t>
            </a:r>
            <a:r>
              <a:rPr lang="en-US" dirty="0">
                <a:solidFill>
                  <a:srgbClr val="242021"/>
                </a:solidFill>
                <a:latin typeface="TimesTen-Roman"/>
              </a:rPr>
              <a:t>11</a:t>
            </a:r>
            <a:r>
              <a:rPr lang="en-US" dirty="0"/>
              <a:t> </a:t>
            </a:r>
          </a:p>
        </p:txBody>
      </p:sp>
      <p:sp>
        <p:nvSpPr>
          <p:cNvPr id="17" name="Hộp Văn bản 16">
            <a:extLst>
              <a:ext uri="{FF2B5EF4-FFF2-40B4-BE49-F238E27FC236}">
                <a16:creationId xmlns:a16="http://schemas.microsoft.com/office/drawing/2014/main" id="{74515316-3747-9B98-17A1-E80A332737EA}"/>
              </a:ext>
            </a:extLst>
          </p:cNvPr>
          <p:cNvSpPr txBox="1"/>
          <p:nvPr/>
        </p:nvSpPr>
        <p:spPr>
          <a:xfrm>
            <a:off x="9128340" y="4488204"/>
            <a:ext cx="2245112" cy="646331"/>
          </a:xfrm>
          <a:prstGeom prst="rect">
            <a:avLst/>
          </a:prstGeom>
          <a:noFill/>
        </p:spPr>
        <p:txBody>
          <a:bodyPr wrap="square">
            <a:spAutoFit/>
          </a:bodyPr>
          <a:lstStyle/>
          <a:p>
            <a:pPr algn="ctr"/>
            <a:r>
              <a:rPr lang="en-US" dirty="0">
                <a:solidFill>
                  <a:srgbClr val="242021"/>
                </a:solidFill>
                <a:latin typeface="TimesTen-Roman"/>
              </a:rPr>
              <a:t>F</a:t>
            </a:r>
            <a:r>
              <a:rPr lang="en-US" sz="1800" b="0" i="0" dirty="0">
                <a:solidFill>
                  <a:srgbClr val="242021"/>
                </a:solidFill>
                <a:effectLst/>
                <a:latin typeface="TimesTen-Roman"/>
              </a:rPr>
              <a:t>iltering with box kernels of sizes 21x2</a:t>
            </a:r>
            <a:r>
              <a:rPr lang="en-US" dirty="0">
                <a:solidFill>
                  <a:srgbClr val="242021"/>
                </a:solidFill>
                <a:latin typeface="TimesTen-Roman"/>
              </a:rPr>
              <a:t>1</a:t>
            </a:r>
            <a:r>
              <a:rPr lang="en-US" dirty="0"/>
              <a:t> </a:t>
            </a:r>
          </a:p>
        </p:txBody>
      </p:sp>
      <p:sp>
        <p:nvSpPr>
          <p:cNvPr id="18" name="Tiêu đề 1">
            <a:extLst>
              <a:ext uri="{FF2B5EF4-FFF2-40B4-BE49-F238E27FC236}">
                <a16:creationId xmlns:a16="http://schemas.microsoft.com/office/drawing/2014/main" id="{6986D66F-11E9-BF73-D52E-A59949F5FE07}"/>
              </a:ext>
            </a:extLst>
          </p:cNvPr>
          <p:cNvSpPr>
            <a:spLocks noGrp="1"/>
          </p:cNvSpPr>
          <p:nvPr>
            <p:ph type="title"/>
          </p:nvPr>
        </p:nvSpPr>
        <p:spPr>
          <a:xfrm>
            <a:off x="335360" y="145499"/>
            <a:ext cx="7406613" cy="369524"/>
          </a:xfrm>
        </p:spPr>
        <p:txBody>
          <a:bodyPr/>
          <a:lstStyle/>
          <a:p>
            <a:r>
              <a:rPr lang="en-US" dirty="0"/>
              <a:t>BOX FILTER KERNEL</a:t>
            </a:r>
          </a:p>
        </p:txBody>
      </p:sp>
      <p:sp>
        <p:nvSpPr>
          <p:cNvPr id="2" name="Oval 1">
            <a:extLst>
              <a:ext uri="{FF2B5EF4-FFF2-40B4-BE49-F238E27FC236}">
                <a16:creationId xmlns:a16="http://schemas.microsoft.com/office/drawing/2014/main" id="{E407672E-045F-D221-5980-8CB16A2F73DB}"/>
              </a:ext>
            </a:extLst>
          </p:cNvPr>
          <p:cNvSpPr/>
          <p:nvPr/>
        </p:nvSpPr>
        <p:spPr>
          <a:xfrm>
            <a:off x="9021118" y="2085975"/>
            <a:ext cx="332432" cy="36195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Oval 2">
            <a:extLst>
              <a:ext uri="{FF2B5EF4-FFF2-40B4-BE49-F238E27FC236}">
                <a16:creationId xmlns:a16="http://schemas.microsoft.com/office/drawing/2014/main" id="{89A93A51-7001-9BD6-FBE3-0350E6577D53}"/>
              </a:ext>
            </a:extLst>
          </p:cNvPr>
          <p:cNvSpPr/>
          <p:nvPr/>
        </p:nvSpPr>
        <p:spPr>
          <a:xfrm>
            <a:off x="9021118" y="4048126"/>
            <a:ext cx="332432" cy="36195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038667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605949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24688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298378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161975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5751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59804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90138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853390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140971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446191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D1921E4C-A2D0-FE6A-80CF-6F35D12CF0B5}"/>
              </a:ext>
            </a:extLst>
          </p:cNvPr>
          <p:cNvSpPr>
            <a:spLocks noGrp="1"/>
          </p:cNvSpPr>
          <p:nvPr>
            <p:ph type="title"/>
          </p:nvPr>
        </p:nvSpPr>
        <p:spPr>
          <a:xfrm>
            <a:off x="335360" y="145499"/>
            <a:ext cx="7406613" cy="369524"/>
          </a:xfrm>
        </p:spPr>
        <p:txBody>
          <a:bodyPr/>
          <a:lstStyle/>
          <a:p>
            <a:r>
              <a:rPr lang="en-US" dirty="0"/>
              <a:t>GAUSSIAN FILTER KERNEL</a:t>
            </a:r>
          </a:p>
        </p:txBody>
      </p:sp>
      <p:pic>
        <p:nvPicPr>
          <p:cNvPr id="2" name="Hình ảnh 1">
            <a:extLst>
              <a:ext uri="{FF2B5EF4-FFF2-40B4-BE49-F238E27FC236}">
                <a16:creationId xmlns:a16="http://schemas.microsoft.com/office/drawing/2014/main" id="{D07AA24C-A4C8-490F-A789-8EED4F182224}"/>
              </a:ext>
            </a:extLst>
          </p:cNvPr>
          <p:cNvPicPr>
            <a:picLocks noChangeAspect="1"/>
          </p:cNvPicPr>
          <p:nvPr/>
        </p:nvPicPr>
        <p:blipFill>
          <a:blip r:embed="rId3"/>
          <a:stretch>
            <a:fillRect/>
          </a:stretch>
        </p:blipFill>
        <p:spPr>
          <a:xfrm>
            <a:off x="5989845" y="1026158"/>
            <a:ext cx="4956701" cy="4586683"/>
          </a:xfrm>
          <a:prstGeom prst="rect">
            <a:avLst/>
          </a:prstGeom>
        </p:spPr>
      </p:pic>
      <p:pic>
        <p:nvPicPr>
          <p:cNvPr id="4" name="Hình ảnh 3">
            <a:extLst>
              <a:ext uri="{FF2B5EF4-FFF2-40B4-BE49-F238E27FC236}">
                <a16:creationId xmlns:a16="http://schemas.microsoft.com/office/drawing/2014/main" id="{329EB0A8-F639-4A83-BD25-53CA7F1770D6}"/>
              </a:ext>
            </a:extLst>
          </p:cNvPr>
          <p:cNvPicPr>
            <a:picLocks noChangeAspect="1"/>
          </p:cNvPicPr>
          <p:nvPr/>
        </p:nvPicPr>
        <p:blipFill>
          <a:blip r:embed="rId4"/>
          <a:stretch>
            <a:fillRect/>
          </a:stretch>
        </p:blipFill>
        <p:spPr>
          <a:xfrm>
            <a:off x="335360" y="659395"/>
            <a:ext cx="4124901" cy="733527"/>
          </a:xfrm>
          <a:prstGeom prst="rect">
            <a:avLst/>
          </a:prstGeom>
        </p:spPr>
      </p:pic>
      <p:pic>
        <p:nvPicPr>
          <p:cNvPr id="3" name="Hình ảnh 2">
            <a:extLst>
              <a:ext uri="{FF2B5EF4-FFF2-40B4-BE49-F238E27FC236}">
                <a16:creationId xmlns:a16="http://schemas.microsoft.com/office/drawing/2014/main" id="{310BB16B-1E3E-46B7-87BD-2209693D9836}"/>
              </a:ext>
            </a:extLst>
          </p:cNvPr>
          <p:cNvPicPr>
            <a:picLocks noChangeAspect="1"/>
          </p:cNvPicPr>
          <p:nvPr/>
        </p:nvPicPr>
        <p:blipFill rotWithShape="1">
          <a:blip r:embed="rId5"/>
          <a:srcRect r="67376"/>
          <a:stretch/>
        </p:blipFill>
        <p:spPr>
          <a:xfrm>
            <a:off x="2220484" y="1392922"/>
            <a:ext cx="934720" cy="596548"/>
          </a:xfrm>
          <a:prstGeom prst="rect">
            <a:avLst/>
          </a:prstGeom>
        </p:spPr>
      </p:pic>
      <p:cxnSp>
        <p:nvCxnSpPr>
          <p:cNvPr id="7" name="Đường kết nối Mũi tên Thẳng 6">
            <a:extLst>
              <a:ext uri="{FF2B5EF4-FFF2-40B4-BE49-F238E27FC236}">
                <a16:creationId xmlns:a16="http://schemas.microsoft.com/office/drawing/2014/main" id="{8E036357-BB82-44EA-9E6C-622E53D56B19}"/>
              </a:ext>
            </a:extLst>
          </p:cNvPr>
          <p:cNvCxnSpPr>
            <a:cxnSpLocks/>
          </p:cNvCxnSpPr>
          <p:nvPr/>
        </p:nvCxnSpPr>
        <p:spPr>
          <a:xfrm flipV="1">
            <a:off x="2565924" y="1193356"/>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Hình Bầu dục 9">
            <a:extLst>
              <a:ext uri="{FF2B5EF4-FFF2-40B4-BE49-F238E27FC236}">
                <a16:creationId xmlns:a16="http://schemas.microsoft.com/office/drawing/2014/main" id="{5B6F71AE-F3F0-444C-A0FA-6718BDA5B5A9}"/>
              </a:ext>
            </a:extLst>
          </p:cNvPr>
          <p:cNvSpPr/>
          <p:nvPr/>
        </p:nvSpPr>
        <p:spPr>
          <a:xfrm>
            <a:off x="8503920" y="2824480"/>
            <a:ext cx="416560" cy="3556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5" name="Đường nối Thẳng 14">
            <a:extLst>
              <a:ext uri="{FF2B5EF4-FFF2-40B4-BE49-F238E27FC236}">
                <a16:creationId xmlns:a16="http://schemas.microsoft.com/office/drawing/2014/main" id="{7F84B7EC-FC76-41C2-8898-C107F50EE181}"/>
              </a:ext>
            </a:extLst>
          </p:cNvPr>
          <p:cNvCxnSpPr>
            <a:cxnSpLocks/>
            <a:stCxn id="10" idx="7"/>
          </p:cNvCxnSpPr>
          <p:nvPr/>
        </p:nvCxnSpPr>
        <p:spPr>
          <a:xfrm flipV="1">
            <a:off x="8859476" y="1650556"/>
            <a:ext cx="956112" cy="1226000"/>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Đường nối Thẳng 17">
            <a:extLst>
              <a:ext uri="{FF2B5EF4-FFF2-40B4-BE49-F238E27FC236}">
                <a16:creationId xmlns:a16="http://schemas.microsoft.com/office/drawing/2014/main" id="{CBA76608-691F-4487-9BC2-96E69836CA3E}"/>
              </a:ext>
            </a:extLst>
          </p:cNvPr>
          <p:cNvCxnSpPr>
            <a:cxnSpLocks/>
          </p:cNvCxnSpPr>
          <p:nvPr/>
        </p:nvCxnSpPr>
        <p:spPr>
          <a:xfrm>
            <a:off x="9815588" y="1650556"/>
            <a:ext cx="821932" cy="0"/>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1" name="Hộp Văn bản 20">
                <a:extLst>
                  <a:ext uri="{FF2B5EF4-FFF2-40B4-BE49-F238E27FC236}">
                    <a16:creationId xmlns:a16="http://schemas.microsoft.com/office/drawing/2014/main" id="{44148A3A-EA26-4E27-85E7-D98631FE07AE}"/>
                  </a:ext>
                </a:extLst>
              </p:cNvPr>
              <p:cNvSpPr txBox="1"/>
              <p:nvPr/>
            </p:nvSpPr>
            <p:spPr>
              <a:xfrm>
                <a:off x="10666332" y="1392922"/>
                <a:ext cx="1371529" cy="1234249"/>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w </a:t>
                </a:r>
                <a:r>
                  <a:rPr lang="en-US" dirty="0">
                    <a:latin typeface="Times New Roman" panose="02020603050405020304" pitchFamily="18" charset="0"/>
                    <a:cs typeface="Times New Roman" panose="02020603050405020304" pitchFamily="18" charset="0"/>
                  </a:rPr>
                  <a:t>(1, 1)</a:t>
                </a:r>
              </a:p>
              <a:p>
                <a:r>
                  <a:rPr lang="en-US" dirty="0">
                    <a:latin typeface="Times New Roman" panose="02020603050405020304" pitchFamily="18" charset="0"/>
                    <a:cs typeface="Times New Roman" panose="02020603050405020304" pitchFamily="18" charset="0"/>
                  </a:rPr>
                  <a:t>s = 1, t = 1</a:t>
                </a:r>
              </a:p>
              <a:p>
                <a:r>
                  <a:rPr lang="en-US" dirty="0">
                    <a:latin typeface="Times New Roman" panose="02020603050405020304" pitchFamily="18" charset="0"/>
                    <a:cs typeface="Times New Roman" panose="02020603050405020304" pitchFamily="18" charset="0"/>
                  </a:rPr>
                  <a:t>r = </a:t>
                </a:r>
                <a14:m>
                  <m:oMath xmlns:m="http://schemas.openxmlformats.org/officeDocument/2006/math">
                    <m:rad>
                      <m:radPr>
                        <m:degHide m:val="on"/>
                        <m:ctrlPr>
                          <a:rPr lang="en-US" i="1" smtClean="0">
                            <a:latin typeface="Cambria Math" panose="02040503050406030204" pitchFamily="18" charset="0"/>
                            <a:cs typeface="Times New Roman" panose="02020603050405020304" pitchFamily="18" charset="0"/>
                          </a:rPr>
                        </m:ctrlPr>
                      </m:radPr>
                      <m:deg/>
                      <m:e>
                        <m:sSup>
                          <m:sSupPr>
                            <m:ctrlPr>
                              <a:rPr lang="en-US"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𝑠</m:t>
                            </m:r>
                          </m:e>
                          <m:sup>
                            <m:r>
                              <a:rPr lang="en-US" b="0" i="1" smtClean="0">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𝑡</m:t>
                            </m:r>
                          </m:e>
                          <m:sup>
                            <m:r>
                              <a:rPr lang="en-US" b="0" i="1" smtClean="0">
                                <a:latin typeface="Cambria Math" panose="02040503050406030204" pitchFamily="18" charset="0"/>
                                <a:cs typeface="Times New Roman" panose="02020603050405020304" pitchFamily="18" charset="0"/>
                              </a:rPr>
                              <m:t>2</m:t>
                            </m:r>
                          </m:sup>
                        </m:sSup>
                      </m:e>
                    </m:rad>
                  </m:oMath>
                </a14:m>
                <a:endParaRPr lang="en-US" dirty="0">
                  <a:latin typeface="Times New Roman" panose="02020603050405020304" pitchFamily="18" charset="0"/>
                  <a:cs typeface="Times New Roman" panose="02020603050405020304" pitchFamily="18" charset="0"/>
                </a:endParaRPr>
              </a:p>
              <a:p>
                <a:pPr indent="60325"/>
                <a:r>
                  <a:rPr lang="en-US" dirty="0">
                    <a:latin typeface="Times New Roman" panose="02020603050405020304" pitchFamily="18" charset="0"/>
                    <a:cs typeface="Times New Roman" panose="02020603050405020304" pitchFamily="18" charset="0"/>
                  </a:rPr>
                  <a:t> = 2</a:t>
                </a:r>
              </a:p>
            </p:txBody>
          </p:sp>
        </mc:Choice>
        <mc:Fallback xmlns="">
          <p:sp>
            <p:nvSpPr>
              <p:cNvPr id="21" name="Hộp Văn bản 20">
                <a:extLst>
                  <a:ext uri="{FF2B5EF4-FFF2-40B4-BE49-F238E27FC236}">
                    <a16:creationId xmlns:a16="http://schemas.microsoft.com/office/drawing/2014/main" id="{44148A3A-EA26-4E27-85E7-D98631FE07AE}"/>
                  </a:ext>
                </a:extLst>
              </p:cNvPr>
              <p:cNvSpPr txBox="1">
                <a:spLocks noRot="1" noChangeAspect="1" noMove="1" noResize="1" noEditPoints="1" noAdjustHandles="1" noChangeArrowheads="1" noChangeShapeType="1" noTextEdit="1"/>
              </p:cNvSpPr>
              <p:nvPr/>
            </p:nvSpPr>
            <p:spPr>
              <a:xfrm>
                <a:off x="10666332" y="1392922"/>
                <a:ext cx="1371529" cy="1234249"/>
              </a:xfrm>
              <a:prstGeom prst="rect">
                <a:avLst/>
              </a:prstGeom>
              <a:blipFill>
                <a:blip r:embed="rId6"/>
                <a:stretch>
                  <a:fillRect l="-4000" t="-2463" b="-6897"/>
                </a:stretch>
              </a:blipFill>
            </p:spPr>
            <p:txBody>
              <a:bodyPr/>
              <a:lstStyle/>
              <a:p>
                <a:r>
                  <a:rPr lang="en-US">
                    <a:noFill/>
                  </a:rPr>
                  <a:t> </a:t>
                </a:r>
              </a:p>
            </p:txBody>
          </p:sp>
        </mc:Fallback>
      </mc:AlternateContent>
      <p:sp>
        <p:nvSpPr>
          <p:cNvPr id="23" name="Hộp Văn bản 22">
            <a:extLst>
              <a:ext uri="{FF2B5EF4-FFF2-40B4-BE49-F238E27FC236}">
                <a16:creationId xmlns:a16="http://schemas.microsoft.com/office/drawing/2014/main" id="{15538828-4E4F-44DC-A7F3-843EA2EFDECE}"/>
              </a:ext>
            </a:extLst>
          </p:cNvPr>
          <p:cNvSpPr txBox="1"/>
          <p:nvPr/>
        </p:nvSpPr>
        <p:spPr>
          <a:xfrm>
            <a:off x="5506720" y="5656439"/>
            <a:ext cx="6177280" cy="369332"/>
          </a:xfrm>
          <a:prstGeom prst="rect">
            <a:avLst/>
          </a:prstGeom>
          <a:noFill/>
        </p:spPr>
        <p:txBody>
          <a:bodyPr wrap="square">
            <a:spAutoFit/>
          </a:bodyPr>
          <a:lstStyle/>
          <a:p>
            <a:pPr algn="ctr"/>
            <a:r>
              <a:rPr lang="en-US" sz="1800" b="0" i="0" dirty="0">
                <a:solidFill>
                  <a:srgbClr val="242021"/>
                </a:solidFill>
                <a:effectLst/>
                <a:latin typeface="TimesTen-Roman"/>
              </a:rPr>
              <a:t>Distances from the center for various sizes of square kernels.</a:t>
            </a:r>
            <a:r>
              <a:rPr lang="en-US" dirty="0"/>
              <a:t> </a:t>
            </a:r>
          </a:p>
        </p:txBody>
      </p:sp>
      <p:sp>
        <p:nvSpPr>
          <p:cNvPr id="25" name="Hộp Văn bản 24">
            <a:extLst>
              <a:ext uri="{FF2B5EF4-FFF2-40B4-BE49-F238E27FC236}">
                <a16:creationId xmlns:a16="http://schemas.microsoft.com/office/drawing/2014/main" id="{9CE68188-7FAD-4F81-9F8C-988B0661F9A8}"/>
              </a:ext>
            </a:extLst>
          </p:cNvPr>
          <p:cNvSpPr txBox="1"/>
          <p:nvPr/>
        </p:nvSpPr>
        <p:spPr>
          <a:xfrm>
            <a:off x="590640" y="2182457"/>
            <a:ext cx="5827204" cy="67710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 t: The pixel coordinates relate to the center of the kernel</a:t>
            </a:r>
          </a:p>
          <a:p>
            <a:r>
              <a:rPr lang="el-GR" sz="2000" dirty="0">
                <a:latin typeface="Times New Roman" panose="02020603050405020304" pitchFamily="18" charset="0"/>
                <a:cs typeface="Times New Roman" panose="02020603050405020304" pitchFamily="18" charset="0"/>
              </a:rPr>
              <a:t>σ</a:t>
            </a:r>
            <a:r>
              <a:rPr lang="en-US" dirty="0">
                <a:latin typeface="Times New Roman" panose="02020603050405020304" pitchFamily="18" charset="0"/>
                <a:cs typeface="Times New Roman" panose="02020603050405020304" pitchFamily="18" charset="0"/>
              </a:rPr>
              <a:t>: The standard deviation (controls the amount of blur)</a:t>
            </a:r>
          </a:p>
        </p:txBody>
      </p:sp>
      <p:pic>
        <p:nvPicPr>
          <p:cNvPr id="27" name="Hình ảnh 26">
            <a:extLst>
              <a:ext uri="{FF2B5EF4-FFF2-40B4-BE49-F238E27FC236}">
                <a16:creationId xmlns:a16="http://schemas.microsoft.com/office/drawing/2014/main" id="{757BC8B2-8189-4E19-BE4E-40A9FE57D730}"/>
              </a:ext>
            </a:extLst>
          </p:cNvPr>
          <p:cNvPicPr>
            <a:picLocks noChangeAspect="1"/>
          </p:cNvPicPr>
          <p:nvPr/>
        </p:nvPicPr>
        <p:blipFill>
          <a:blip r:embed="rId7"/>
          <a:stretch>
            <a:fillRect/>
          </a:stretch>
        </p:blipFill>
        <p:spPr>
          <a:xfrm>
            <a:off x="3224609" y="1480838"/>
            <a:ext cx="2835157" cy="679820"/>
          </a:xfrm>
          <a:prstGeom prst="rect">
            <a:avLst/>
          </a:prstGeom>
        </p:spPr>
      </p:pic>
      <mc:AlternateContent xmlns:mc="http://schemas.openxmlformats.org/markup-compatibility/2006" xmlns:a14="http://schemas.microsoft.com/office/drawing/2010/main">
        <mc:Choice Requires="a14">
          <p:sp>
            <p:nvSpPr>
              <p:cNvPr id="28" name="Hộp Văn bản 27">
                <a:extLst>
                  <a:ext uri="{FF2B5EF4-FFF2-40B4-BE49-F238E27FC236}">
                    <a16:creationId xmlns:a16="http://schemas.microsoft.com/office/drawing/2014/main" id="{D364930D-C581-48DD-8753-8CF753A46CBB}"/>
                  </a:ext>
                </a:extLst>
              </p:cNvPr>
              <p:cNvSpPr txBox="1"/>
              <p:nvPr/>
            </p:nvSpPr>
            <p:spPr>
              <a:xfrm>
                <a:off x="49842" y="3632507"/>
                <a:ext cx="6582320"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Set constant K =              (ensures the sum of all values equals 1)</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𝑟</m:t>
                        </m:r>
                      </m:e>
                      <m:sup>
                        <m:r>
                          <a:rPr lang="en-US" b="0" i="1" smtClean="0">
                            <a:latin typeface="Cambria Math" panose="02040503050406030204" pitchFamily="18" charset="0"/>
                            <a:cs typeface="Times New Roman" panose="02020603050405020304" pitchFamily="18" charset="0"/>
                          </a:rPr>
                          <m:t>2</m:t>
                        </m:r>
                      </m:sup>
                    </m:sSup>
                  </m:oMath>
                </a14:m>
                <a:r>
                  <a:rPr lang="en-US" dirty="0">
                    <a:latin typeface="Times New Roman" panose="02020603050405020304" pitchFamily="18" charset="0"/>
                    <a:cs typeface="Times New Roman" panose="02020603050405020304" pitchFamily="18" charset="0"/>
                  </a:rPr>
                  <a:t> = </a:t>
                </a:r>
                <a14:m>
                  <m:oMath xmlns:m="http://schemas.openxmlformats.org/officeDocument/2006/math">
                    <m:sSup>
                      <m:sSupPr>
                        <m:ctrlPr>
                          <a:rPr lang="en-US"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𝑠</m:t>
                        </m:r>
                      </m:e>
                      <m:sup>
                        <m:r>
                          <a:rPr lang="en-US" b="0" i="1" smtClean="0">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𝑡</m:t>
                        </m:r>
                      </m:e>
                      <m:sup>
                        <m:r>
                          <a:rPr lang="en-US" b="0" i="1" smtClean="0">
                            <a:latin typeface="Cambria Math" panose="02040503050406030204" pitchFamily="18" charset="0"/>
                            <a:cs typeface="Times New Roman" panose="02020603050405020304" pitchFamily="18" charset="0"/>
                          </a:rPr>
                          <m:t>2</m:t>
                        </m:r>
                      </m:sup>
                    </m:sSup>
                  </m:oMath>
                </a14:m>
                <a:r>
                  <a:rPr lang="en-US" dirty="0">
                    <a:latin typeface="Times New Roman" panose="02020603050405020304" pitchFamily="18" charset="0"/>
                    <a:cs typeface="Times New Roman" panose="02020603050405020304" pitchFamily="18" charset="0"/>
                  </a:rPr>
                  <a:t> (r Distances from the center point to the elements in square kernels</a:t>
                </a:r>
                <a:r>
                  <a:rPr lang="en-US" dirty="0">
                    <a:solidFill>
                      <a:srgbClr val="242021"/>
                    </a:solidFill>
                    <a:latin typeface="TimesTen-Roman"/>
                  </a:rPr>
                  <a:t>)</a:t>
                </a:r>
                <a:endParaRPr lang="en-US" dirty="0"/>
              </a:p>
            </p:txBody>
          </p:sp>
        </mc:Choice>
        <mc:Fallback xmlns="">
          <p:sp>
            <p:nvSpPr>
              <p:cNvPr id="28" name="Hộp Văn bản 27">
                <a:extLst>
                  <a:ext uri="{FF2B5EF4-FFF2-40B4-BE49-F238E27FC236}">
                    <a16:creationId xmlns:a16="http://schemas.microsoft.com/office/drawing/2014/main" id="{D364930D-C581-48DD-8753-8CF753A46CBB}"/>
                  </a:ext>
                </a:extLst>
              </p:cNvPr>
              <p:cNvSpPr txBox="1">
                <a:spLocks noRot="1" noChangeAspect="1" noMove="1" noResize="1" noEditPoints="1" noAdjustHandles="1" noChangeArrowheads="1" noChangeShapeType="1" noTextEdit="1"/>
              </p:cNvSpPr>
              <p:nvPr/>
            </p:nvSpPr>
            <p:spPr>
              <a:xfrm>
                <a:off x="49842" y="3632507"/>
                <a:ext cx="6582320" cy="1200329"/>
              </a:xfrm>
              <a:prstGeom prst="rect">
                <a:avLst/>
              </a:prstGeom>
              <a:blipFill>
                <a:blip r:embed="rId8"/>
                <a:stretch>
                  <a:fillRect l="-741" t="-3046" b="-7107"/>
                </a:stretch>
              </a:blipFill>
            </p:spPr>
            <p:txBody>
              <a:bodyPr/>
              <a:lstStyle/>
              <a:p>
                <a:r>
                  <a:rPr lang="en-US">
                    <a:noFill/>
                  </a:rPr>
                  <a:t> </a:t>
                </a:r>
              </a:p>
            </p:txBody>
          </p:sp>
        </mc:Fallback>
      </mc:AlternateContent>
      <p:pic>
        <p:nvPicPr>
          <p:cNvPr id="29" name="Hình ảnh 28">
            <a:extLst>
              <a:ext uri="{FF2B5EF4-FFF2-40B4-BE49-F238E27FC236}">
                <a16:creationId xmlns:a16="http://schemas.microsoft.com/office/drawing/2014/main" id="{0068A77B-C2DE-463A-B3F6-F5AE461B104D}"/>
              </a:ext>
            </a:extLst>
          </p:cNvPr>
          <p:cNvPicPr>
            <a:picLocks noChangeAspect="1"/>
          </p:cNvPicPr>
          <p:nvPr/>
        </p:nvPicPr>
        <p:blipFill>
          <a:blip r:embed="rId9"/>
          <a:stretch>
            <a:fillRect/>
          </a:stretch>
        </p:blipFill>
        <p:spPr>
          <a:xfrm>
            <a:off x="1721705" y="3467427"/>
            <a:ext cx="619125" cy="657225"/>
          </a:xfrm>
          <a:prstGeom prst="rect">
            <a:avLst/>
          </a:prstGeom>
        </p:spPr>
      </p:pic>
      <p:pic>
        <p:nvPicPr>
          <p:cNvPr id="30" name="Hình ảnh 29">
            <a:extLst>
              <a:ext uri="{FF2B5EF4-FFF2-40B4-BE49-F238E27FC236}">
                <a16:creationId xmlns:a16="http://schemas.microsoft.com/office/drawing/2014/main" id="{E8BFE543-A71A-4D43-8DAE-B7DBBA991953}"/>
              </a:ext>
            </a:extLst>
          </p:cNvPr>
          <p:cNvPicPr>
            <a:picLocks noChangeAspect="1"/>
          </p:cNvPicPr>
          <p:nvPr/>
        </p:nvPicPr>
        <p:blipFill>
          <a:blip r:embed="rId10"/>
          <a:stretch>
            <a:fillRect/>
          </a:stretch>
        </p:blipFill>
        <p:spPr>
          <a:xfrm>
            <a:off x="2200084" y="4832836"/>
            <a:ext cx="1838582" cy="704948"/>
          </a:xfrm>
          <a:prstGeom prst="rect">
            <a:avLst/>
          </a:prstGeom>
        </p:spPr>
      </p:pic>
    </p:spTree>
    <p:extLst>
      <p:ext uri="{BB962C8B-B14F-4D97-AF65-F5344CB8AC3E}">
        <p14:creationId xmlns:p14="http://schemas.microsoft.com/office/powerpoint/2010/main" val="2588092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6878171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742350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207136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670006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489244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046911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091509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28670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3159D9-A5BA-B457-EB2A-8A542338D8CC}"/>
              </a:ext>
            </a:extLst>
          </p:cNvPr>
          <p:cNvPicPr>
            <a:picLocks noChangeAspect="1"/>
          </p:cNvPicPr>
          <p:nvPr/>
        </p:nvPicPr>
        <p:blipFill>
          <a:blip r:embed="rId3"/>
          <a:stretch>
            <a:fillRect/>
          </a:stretch>
        </p:blipFill>
        <p:spPr>
          <a:xfrm>
            <a:off x="335360" y="1309391"/>
            <a:ext cx="10383699" cy="4239217"/>
          </a:xfrm>
          <a:prstGeom prst="rect">
            <a:avLst/>
          </a:prstGeom>
        </p:spPr>
      </p:pic>
      <p:sp>
        <p:nvSpPr>
          <p:cNvPr id="5" name="Tiêu đề 1">
            <a:extLst>
              <a:ext uri="{FF2B5EF4-FFF2-40B4-BE49-F238E27FC236}">
                <a16:creationId xmlns:a16="http://schemas.microsoft.com/office/drawing/2014/main" id="{F066680A-07C0-EC42-F8AC-CD50A166C15F}"/>
              </a:ext>
            </a:extLst>
          </p:cNvPr>
          <p:cNvSpPr>
            <a:spLocks noGrp="1"/>
          </p:cNvSpPr>
          <p:nvPr>
            <p:ph type="title"/>
          </p:nvPr>
        </p:nvSpPr>
        <p:spPr>
          <a:xfrm>
            <a:off x="335360" y="145499"/>
            <a:ext cx="7406613" cy="369524"/>
          </a:xfrm>
        </p:spPr>
        <p:txBody>
          <a:bodyPr/>
          <a:lstStyle/>
          <a:p>
            <a:r>
              <a:rPr lang="en-US" dirty="0"/>
              <a:t>GAUSSIAN FILTER KERNEL</a:t>
            </a:r>
          </a:p>
        </p:txBody>
      </p:sp>
      <p:sp>
        <p:nvSpPr>
          <p:cNvPr id="7" name="Oval 6">
            <a:extLst>
              <a:ext uri="{FF2B5EF4-FFF2-40B4-BE49-F238E27FC236}">
                <a16:creationId xmlns:a16="http://schemas.microsoft.com/office/drawing/2014/main" id="{B8AC9A20-2EE7-AE0C-ACD3-051D43DAE366}"/>
              </a:ext>
            </a:extLst>
          </p:cNvPr>
          <p:cNvSpPr/>
          <p:nvPr/>
        </p:nvSpPr>
        <p:spPr>
          <a:xfrm>
            <a:off x="7841680" y="2602523"/>
            <a:ext cx="753627" cy="512466"/>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FCCC254-550F-3582-2594-8F6C671128E7}"/>
              </a:ext>
            </a:extLst>
          </p:cNvPr>
          <p:cNvCxnSpPr/>
          <p:nvPr/>
        </p:nvCxnSpPr>
        <p:spPr>
          <a:xfrm flipV="1">
            <a:off x="8193373" y="2069960"/>
            <a:ext cx="291402" cy="532563"/>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7EA36234-9320-ED8B-E534-0D45B8188257}"/>
              </a:ext>
            </a:extLst>
          </p:cNvPr>
          <p:cNvCxnSpPr>
            <a:cxnSpLocks/>
          </p:cNvCxnSpPr>
          <p:nvPr/>
        </p:nvCxnSpPr>
        <p:spPr>
          <a:xfrm>
            <a:off x="8484775" y="2069960"/>
            <a:ext cx="361740" cy="0"/>
          </a:xfrm>
          <a:prstGeom prst="line">
            <a:avLst/>
          </a:prstGeom>
        </p:spPr>
        <p:style>
          <a:lnRef idx="1">
            <a:schemeClr val="accent2"/>
          </a:lnRef>
          <a:fillRef idx="0">
            <a:schemeClr val="accent2"/>
          </a:fillRef>
          <a:effectRef idx="0">
            <a:schemeClr val="accent2"/>
          </a:effectRef>
          <a:fontRef idx="minor">
            <a:schemeClr val="tx1"/>
          </a:fontRef>
        </p:style>
      </p:cxnSp>
      <p:pic>
        <p:nvPicPr>
          <p:cNvPr id="13" name="Picture 12">
            <a:extLst>
              <a:ext uri="{FF2B5EF4-FFF2-40B4-BE49-F238E27FC236}">
                <a16:creationId xmlns:a16="http://schemas.microsoft.com/office/drawing/2014/main" id="{3544DA78-5709-DE03-8526-11E9888F27ED}"/>
              </a:ext>
            </a:extLst>
          </p:cNvPr>
          <p:cNvPicPr>
            <a:picLocks noChangeAspect="1"/>
          </p:cNvPicPr>
          <p:nvPr/>
        </p:nvPicPr>
        <p:blipFill>
          <a:blip r:embed="rId4"/>
          <a:stretch>
            <a:fillRect/>
          </a:stretch>
        </p:blipFill>
        <p:spPr>
          <a:xfrm>
            <a:off x="8978820" y="1774188"/>
            <a:ext cx="733527" cy="562053"/>
          </a:xfrm>
          <a:prstGeom prst="rect">
            <a:avLst/>
          </a:prstGeom>
        </p:spPr>
      </p:pic>
      <p:sp>
        <p:nvSpPr>
          <p:cNvPr id="14" name="Tiêu đề 1">
            <a:extLst>
              <a:ext uri="{FF2B5EF4-FFF2-40B4-BE49-F238E27FC236}">
                <a16:creationId xmlns:a16="http://schemas.microsoft.com/office/drawing/2014/main" id="{BB3A506D-5D45-540C-7FFB-BCBA24308530}"/>
              </a:ext>
            </a:extLst>
          </p:cNvPr>
          <p:cNvSpPr txBox="1">
            <a:spLocks/>
          </p:cNvSpPr>
          <p:nvPr/>
        </p:nvSpPr>
        <p:spPr>
          <a:xfrm>
            <a:off x="9721622" y="1870452"/>
            <a:ext cx="2248705"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1800" b="0" dirty="0">
                <a:latin typeface="Times New Roman" panose="02020603050405020304" pitchFamily="18" charset="0"/>
                <a:cs typeface="Times New Roman" panose="02020603050405020304" pitchFamily="18" charset="0"/>
              </a:rPr>
              <a:t>With s = -1 and t = -1</a:t>
            </a:r>
          </a:p>
        </p:txBody>
      </p:sp>
      <p:cxnSp>
        <p:nvCxnSpPr>
          <p:cNvPr id="18" name="Straight Arrow Connector 17">
            <a:extLst>
              <a:ext uri="{FF2B5EF4-FFF2-40B4-BE49-F238E27FC236}">
                <a16:creationId xmlns:a16="http://schemas.microsoft.com/office/drawing/2014/main" id="{406CB1E4-DCF5-BFE0-2C22-A5953325F7F9}"/>
              </a:ext>
            </a:extLst>
          </p:cNvPr>
          <p:cNvCxnSpPr>
            <a:cxnSpLocks/>
          </p:cNvCxnSpPr>
          <p:nvPr/>
        </p:nvCxnSpPr>
        <p:spPr>
          <a:xfrm>
            <a:off x="6446500" y="2982191"/>
            <a:ext cx="505018" cy="561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Hình ảnh 29">
            <a:extLst>
              <a:ext uri="{FF2B5EF4-FFF2-40B4-BE49-F238E27FC236}">
                <a16:creationId xmlns:a16="http://schemas.microsoft.com/office/drawing/2014/main" id="{5246CA25-C631-3EA7-6B8D-63F8394F89BC}"/>
              </a:ext>
            </a:extLst>
          </p:cNvPr>
          <p:cNvPicPr>
            <a:picLocks noChangeAspect="1"/>
          </p:cNvPicPr>
          <p:nvPr/>
        </p:nvPicPr>
        <p:blipFill>
          <a:blip r:embed="rId5"/>
          <a:stretch>
            <a:fillRect/>
          </a:stretch>
        </p:blipFill>
        <p:spPr>
          <a:xfrm>
            <a:off x="5527209" y="1069240"/>
            <a:ext cx="1838582" cy="704948"/>
          </a:xfrm>
          <a:prstGeom prst="rect">
            <a:avLst/>
          </a:prstGeom>
        </p:spPr>
      </p:pic>
      <p:sp>
        <p:nvSpPr>
          <p:cNvPr id="26" name="Tiêu đề 1">
            <a:extLst>
              <a:ext uri="{FF2B5EF4-FFF2-40B4-BE49-F238E27FC236}">
                <a16:creationId xmlns:a16="http://schemas.microsoft.com/office/drawing/2014/main" id="{4AAF9204-CF9B-2A03-4C79-5DC451971FFD}"/>
              </a:ext>
            </a:extLst>
          </p:cNvPr>
          <p:cNvSpPr txBox="1">
            <a:spLocks/>
          </p:cNvSpPr>
          <p:nvPr/>
        </p:nvSpPr>
        <p:spPr>
          <a:xfrm>
            <a:off x="5331197" y="2612667"/>
            <a:ext cx="2230606"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Constant K</a:t>
            </a:r>
          </a:p>
        </p:txBody>
      </p:sp>
      <p:sp>
        <p:nvSpPr>
          <p:cNvPr id="27" name="Rectangle 26">
            <a:extLst>
              <a:ext uri="{FF2B5EF4-FFF2-40B4-BE49-F238E27FC236}">
                <a16:creationId xmlns:a16="http://schemas.microsoft.com/office/drawing/2014/main" id="{320AC671-7047-F8FD-5C97-3DDFE650C8E0}"/>
              </a:ext>
            </a:extLst>
          </p:cNvPr>
          <p:cNvSpPr/>
          <p:nvPr/>
        </p:nvSpPr>
        <p:spPr>
          <a:xfrm>
            <a:off x="6841331" y="3721895"/>
            <a:ext cx="692944" cy="2271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Tiêu đề 1">
            <a:extLst>
              <a:ext uri="{FF2B5EF4-FFF2-40B4-BE49-F238E27FC236}">
                <a16:creationId xmlns:a16="http://schemas.microsoft.com/office/drawing/2014/main" id="{F7FF35BF-788B-449A-9E54-2C3417D5328D}"/>
              </a:ext>
            </a:extLst>
          </p:cNvPr>
          <p:cNvSpPr txBox="1">
            <a:spLocks/>
          </p:cNvSpPr>
          <p:nvPr/>
        </p:nvSpPr>
        <p:spPr>
          <a:xfrm>
            <a:off x="7841680" y="5260603"/>
            <a:ext cx="3902928"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Sum of the value of the coefficients</a:t>
            </a:r>
          </a:p>
        </p:txBody>
      </p:sp>
      <p:cxnSp>
        <p:nvCxnSpPr>
          <p:cNvPr id="32" name="Straight Arrow Connector 31">
            <a:extLst>
              <a:ext uri="{FF2B5EF4-FFF2-40B4-BE49-F238E27FC236}">
                <a16:creationId xmlns:a16="http://schemas.microsoft.com/office/drawing/2014/main" id="{DFCCB5C2-0519-9755-0AEA-B7CB7A3F2227}"/>
              </a:ext>
            </a:extLst>
          </p:cNvPr>
          <p:cNvCxnSpPr>
            <a:cxnSpLocks/>
          </p:cNvCxnSpPr>
          <p:nvPr/>
        </p:nvCxnSpPr>
        <p:spPr>
          <a:xfrm flipH="1" flipV="1">
            <a:off x="7187803" y="4035562"/>
            <a:ext cx="346472" cy="1409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04DDBB0-20F0-004E-D9B2-BAA5CD866F3C}"/>
              </a:ext>
            </a:extLst>
          </p:cNvPr>
          <p:cNvCxnSpPr/>
          <p:nvPr/>
        </p:nvCxnSpPr>
        <p:spPr>
          <a:xfrm>
            <a:off x="7534275" y="5445365"/>
            <a:ext cx="307405"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iêu đề 1">
            <a:extLst>
              <a:ext uri="{FF2B5EF4-FFF2-40B4-BE49-F238E27FC236}">
                <a16:creationId xmlns:a16="http://schemas.microsoft.com/office/drawing/2014/main" id="{102CA741-8725-380E-8A4F-31B92E2679D7}"/>
              </a:ext>
            </a:extLst>
          </p:cNvPr>
          <p:cNvSpPr txBox="1">
            <a:spLocks/>
          </p:cNvSpPr>
          <p:nvPr/>
        </p:nvSpPr>
        <p:spPr>
          <a:xfrm>
            <a:off x="1833586" y="5274876"/>
            <a:ext cx="3902928"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solidFill>
                  <a:srgbClr val="016E9F"/>
                </a:solidFill>
                <a:latin typeface="TimesTen-Roman"/>
              </a:rPr>
              <a:t>B</a:t>
            </a:r>
            <a:r>
              <a:rPr lang="en-US" sz="1800" b="0" i="0" dirty="0">
                <a:solidFill>
                  <a:srgbClr val="016E9F"/>
                </a:solidFill>
                <a:effectLst/>
                <a:latin typeface="TimesTen-Roman"/>
              </a:rPr>
              <a:t>ell shape of the Gaussian function</a:t>
            </a:r>
            <a:r>
              <a:rPr lang="en-US" sz="1200" dirty="0"/>
              <a:t> </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7478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C4CEB10-4297-4A04-A2E5-F3DCD5DE2B77}"/>
              </a:ext>
            </a:extLst>
          </p:cNvPr>
          <p:cNvSpPr>
            <a:spLocks noGrp="1"/>
          </p:cNvSpPr>
          <p:nvPr>
            <p:ph type="title"/>
          </p:nvPr>
        </p:nvSpPr>
        <p:spPr>
          <a:xfrm>
            <a:off x="335360" y="145499"/>
            <a:ext cx="9056290" cy="369524"/>
          </a:xfrm>
        </p:spPr>
        <p:txBody>
          <a:bodyPr/>
          <a:lstStyle/>
          <a:p>
            <a:r>
              <a:rPr lang="en-US" dirty="0"/>
              <a:t>Comparing the </a:t>
            </a:r>
            <a:r>
              <a:rPr lang="en-US" b="1" dirty="0"/>
              <a:t>Box kernel</a:t>
            </a:r>
            <a:r>
              <a:rPr lang="en-US" dirty="0"/>
              <a:t> and the </a:t>
            </a:r>
            <a:r>
              <a:rPr lang="en-US" b="1" dirty="0"/>
              <a:t>Gaussian kernel</a:t>
            </a:r>
            <a:endParaRPr lang="en-US" dirty="0"/>
          </a:p>
        </p:txBody>
      </p:sp>
      <p:pic>
        <p:nvPicPr>
          <p:cNvPr id="7" name="Hình ảnh 6">
            <a:extLst>
              <a:ext uri="{FF2B5EF4-FFF2-40B4-BE49-F238E27FC236}">
                <a16:creationId xmlns:a16="http://schemas.microsoft.com/office/drawing/2014/main" id="{E4C49B15-378B-46AF-9FBD-620802F7F96D}"/>
              </a:ext>
            </a:extLst>
          </p:cNvPr>
          <p:cNvPicPr>
            <a:picLocks noChangeAspect="1"/>
          </p:cNvPicPr>
          <p:nvPr/>
        </p:nvPicPr>
        <p:blipFill>
          <a:blip r:embed="rId3"/>
          <a:stretch>
            <a:fillRect/>
          </a:stretch>
        </p:blipFill>
        <p:spPr>
          <a:xfrm>
            <a:off x="538560" y="1812163"/>
            <a:ext cx="2926000" cy="2933189"/>
          </a:xfrm>
          <a:prstGeom prst="rect">
            <a:avLst/>
          </a:prstGeom>
        </p:spPr>
      </p:pic>
      <p:pic>
        <p:nvPicPr>
          <p:cNvPr id="8" name="Hình ảnh 7">
            <a:extLst>
              <a:ext uri="{FF2B5EF4-FFF2-40B4-BE49-F238E27FC236}">
                <a16:creationId xmlns:a16="http://schemas.microsoft.com/office/drawing/2014/main" id="{45CA600E-32E1-4157-B7A4-3F0794DE7890}"/>
              </a:ext>
            </a:extLst>
          </p:cNvPr>
          <p:cNvPicPr>
            <a:picLocks noChangeAspect="1"/>
          </p:cNvPicPr>
          <p:nvPr/>
        </p:nvPicPr>
        <p:blipFill>
          <a:blip r:embed="rId4"/>
          <a:stretch>
            <a:fillRect/>
          </a:stretch>
        </p:blipFill>
        <p:spPr>
          <a:xfrm>
            <a:off x="4622233" y="1812162"/>
            <a:ext cx="2947533" cy="2933190"/>
          </a:xfrm>
          <a:prstGeom prst="rect">
            <a:avLst/>
          </a:prstGeom>
        </p:spPr>
      </p:pic>
      <p:pic>
        <p:nvPicPr>
          <p:cNvPr id="9" name="Hình ảnh 8">
            <a:extLst>
              <a:ext uri="{FF2B5EF4-FFF2-40B4-BE49-F238E27FC236}">
                <a16:creationId xmlns:a16="http://schemas.microsoft.com/office/drawing/2014/main" id="{5A3ED54E-8034-469A-9069-116EADC06297}"/>
              </a:ext>
            </a:extLst>
          </p:cNvPr>
          <p:cNvPicPr>
            <a:picLocks noChangeAspect="1"/>
          </p:cNvPicPr>
          <p:nvPr/>
        </p:nvPicPr>
        <p:blipFill>
          <a:blip r:embed="rId5"/>
          <a:stretch>
            <a:fillRect/>
          </a:stretch>
        </p:blipFill>
        <p:spPr>
          <a:xfrm>
            <a:off x="8561659" y="1812162"/>
            <a:ext cx="2945887" cy="2933190"/>
          </a:xfrm>
          <a:prstGeom prst="rect">
            <a:avLst/>
          </a:prstGeom>
        </p:spPr>
      </p:pic>
      <p:sp>
        <p:nvSpPr>
          <p:cNvPr id="3" name="TextBox 2">
            <a:extLst>
              <a:ext uri="{FF2B5EF4-FFF2-40B4-BE49-F238E27FC236}">
                <a16:creationId xmlns:a16="http://schemas.microsoft.com/office/drawing/2014/main" id="{B96732CD-D37A-5DAA-D9ED-3A5F204A0586}"/>
              </a:ext>
            </a:extLst>
          </p:cNvPr>
          <p:cNvSpPr txBox="1"/>
          <p:nvPr/>
        </p:nvSpPr>
        <p:spPr>
          <a:xfrm>
            <a:off x="1213524" y="4745352"/>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4" name="TextBox 3">
            <a:extLst>
              <a:ext uri="{FF2B5EF4-FFF2-40B4-BE49-F238E27FC236}">
                <a16:creationId xmlns:a16="http://schemas.microsoft.com/office/drawing/2014/main" id="{653904A9-211A-2C08-06A4-58DE048CC17D}"/>
              </a:ext>
            </a:extLst>
          </p:cNvPr>
          <p:cNvSpPr txBox="1"/>
          <p:nvPr/>
        </p:nvSpPr>
        <p:spPr>
          <a:xfrm>
            <a:off x="5307963" y="4745352"/>
            <a:ext cx="183896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Box kernel 21x21</a:t>
            </a:r>
          </a:p>
        </p:txBody>
      </p:sp>
      <p:sp>
        <p:nvSpPr>
          <p:cNvPr id="5" name="TextBox 4">
            <a:extLst>
              <a:ext uri="{FF2B5EF4-FFF2-40B4-BE49-F238E27FC236}">
                <a16:creationId xmlns:a16="http://schemas.microsoft.com/office/drawing/2014/main" id="{B883A162-68B8-F10B-360D-27C259DCDEC2}"/>
              </a:ext>
            </a:extLst>
          </p:cNvPr>
          <p:cNvSpPr txBox="1"/>
          <p:nvPr/>
        </p:nvSpPr>
        <p:spPr>
          <a:xfrm>
            <a:off x="8884287" y="4745352"/>
            <a:ext cx="230063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Gaussian kernel 21x21</a:t>
            </a:r>
          </a:p>
        </p:txBody>
      </p:sp>
      <p:pic>
        <p:nvPicPr>
          <p:cNvPr id="10" name="Picture 9">
            <a:extLst>
              <a:ext uri="{FF2B5EF4-FFF2-40B4-BE49-F238E27FC236}">
                <a16:creationId xmlns:a16="http://schemas.microsoft.com/office/drawing/2014/main" id="{98B5E584-BACD-DC56-4793-B651DAEDC29F}"/>
              </a:ext>
            </a:extLst>
          </p:cNvPr>
          <p:cNvPicPr>
            <a:picLocks noChangeAspect="1"/>
          </p:cNvPicPr>
          <p:nvPr/>
        </p:nvPicPr>
        <p:blipFill>
          <a:blip r:embed="rId6"/>
          <a:stretch>
            <a:fillRect/>
          </a:stretch>
        </p:blipFill>
        <p:spPr>
          <a:xfrm>
            <a:off x="8561659" y="1812162"/>
            <a:ext cx="2945886" cy="2952951"/>
          </a:xfrm>
          <a:prstGeom prst="rect">
            <a:avLst/>
          </a:prstGeom>
        </p:spPr>
      </p:pic>
      <p:sp>
        <p:nvSpPr>
          <p:cNvPr id="11" name="TextBox 10">
            <a:extLst>
              <a:ext uri="{FF2B5EF4-FFF2-40B4-BE49-F238E27FC236}">
                <a16:creationId xmlns:a16="http://schemas.microsoft.com/office/drawing/2014/main" id="{44ED633D-94C7-42BC-1644-2AE47256287F}"/>
              </a:ext>
            </a:extLst>
          </p:cNvPr>
          <p:cNvSpPr txBox="1"/>
          <p:nvPr/>
        </p:nvSpPr>
        <p:spPr>
          <a:xfrm>
            <a:off x="8884287" y="4765113"/>
            <a:ext cx="230063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Gaussian kernel 43x43</a:t>
            </a:r>
          </a:p>
        </p:txBody>
      </p:sp>
      <p:sp>
        <p:nvSpPr>
          <p:cNvPr id="12" name="Oval 11">
            <a:extLst>
              <a:ext uri="{FF2B5EF4-FFF2-40B4-BE49-F238E27FC236}">
                <a16:creationId xmlns:a16="http://schemas.microsoft.com/office/drawing/2014/main" id="{2A63F421-9A0B-F7A2-BAF6-3AE8DC49C7BB}"/>
              </a:ext>
            </a:extLst>
          </p:cNvPr>
          <p:cNvSpPr/>
          <p:nvPr/>
        </p:nvSpPr>
        <p:spPr>
          <a:xfrm>
            <a:off x="10346755" y="1897673"/>
            <a:ext cx="511745" cy="512466"/>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4F390A69-1517-8D12-7E96-573EF6F7B809}"/>
              </a:ext>
            </a:extLst>
          </p:cNvPr>
          <p:cNvSpPr/>
          <p:nvPr/>
        </p:nvSpPr>
        <p:spPr>
          <a:xfrm>
            <a:off x="6431980" y="1897673"/>
            <a:ext cx="511745" cy="512466"/>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05247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B287991-33EC-5C8D-6E01-A9A84FC181D1}"/>
              </a:ext>
            </a:extLst>
          </p:cNvPr>
          <p:cNvSpPr txBox="1"/>
          <p:nvPr/>
        </p:nvSpPr>
        <p:spPr>
          <a:xfrm>
            <a:off x="1155759" y="4746593"/>
            <a:ext cx="158889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9" name="TextBox 8">
            <a:extLst>
              <a:ext uri="{FF2B5EF4-FFF2-40B4-BE49-F238E27FC236}">
                <a16:creationId xmlns:a16="http://schemas.microsoft.com/office/drawing/2014/main" id="{0A968C86-23C0-3E28-6930-E257545F903B}"/>
              </a:ext>
            </a:extLst>
          </p:cNvPr>
          <p:cNvSpPr txBox="1"/>
          <p:nvPr/>
        </p:nvSpPr>
        <p:spPr>
          <a:xfrm>
            <a:off x="4597031" y="4746593"/>
            <a:ext cx="299793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Gaussian Filter 25x25, </a:t>
            </a:r>
            <a:r>
              <a:rPr lang="el-GR" sz="1800" dirty="0">
                <a:latin typeface="Times New Roman" panose="02020603050405020304" pitchFamily="18" charset="0"/>
                <a:cs typeface="Times New Roman" panose="02020603050405020304" pitchFamily="18" charset="0"/>
              </a:rPr>
              <a:t>σ</a:t>
            </a:r>
            <a:r>
              <a:rPr lang="en-US" sz="1800" dirty="0">
                <a:latin typeface="Times New Roman" panose="02020603050405020304" pitchFamily="18" charset="0"/>
                <a:cs typeface="Times New Roman" panose="02020603050405020304" pitchFamily="18" charset="0"/>
              </a:rPr>
              <a:t> = 3.0</a:t>
            </a:r>
            <a:endParaRPr lang="en-US" dirty="0">
              <a:latin typeface="Times New Roman" panose="02020603050405020304" pitchFamily="18" charset="0"/>
              <a:cs typeface="Times New Roman" panose="02020603050405020304" pitchFamily="18" charset="0"/>
            </a:endParaRPr>
          </a:p>
        </p:txBody>
      </p:sp>
      <p:sp>
        <p:nvSpPr>
          <p:cNvPr id="10" name="Tiêu đề 1">
            <a:extLst>
              <a:ext uri="{FF2B5EF4-FFF2-40B4-BE49-F238E27FC236}">
                <a16:creationId xmlns:a16="http://schemas.microsoft.com/office/drawing/2014/main" id="{0715AD32-1C3B-8297-3466-94EBC6CFDE9F}"/>
              </a:ext>
            </a:extLst>
          </p:cNvPr>
          <p:cNvSpPr>
            <a:spLocks noGrp="1"/>
          </p:cNvSpPr>
          <p:nvPr>
            <p:ph type="title"/>
          </p:nvPr>
        </p:nvSpPr>
        <p:spPr>
          <a:xfrm>
            <a:off x="335360" y="145499"/>
            <a:ext cx="7406613" cy="369524"/>
          </a:xfrm>
        </p:spPr>
        <p:txBody>
          <a:bodyPr/>
          <a:lstStyle/>
          <a:p>
            <a:r>
              <a:rPr lang="en-US" dirty="0"/>
              <a:t>GAUSSIAN FILTER KERNEL</a:t>
            </a:r>
          </a:p>
        </p:txBody>
      </p:sp>
      <p:pic>
        <p:nvPicPr>
          <p:cNvPr id="12" name="Picture 11">
            <a:extLst>
              <a:ext uri="{FF2B5EF4-FFF2-40B4-BE49-F238E27FC236}">
                <a16:creationId xmlns:a16="http://schemas.microsoft.com/office/drawing/2014/main" id="{E6AC042F-3C62-B2A7-F0FA-0B09DEBCF041}"/>
              </a:ext>
            </a:extLst>
          </p:cNvPr>
          <p:cNvPicPr>
            <a:picLocks noChangeAspect="1"/>
          </p:cNvPicPr>
          <p:nvPr/>
        </p:nvPicPr>
        <p:blipFill>
          <a:blip r:embed="rId2"/>
          <a:stretch>
            <a:fillRect/>
          </a:stretch>
        </p:blipFill>
        <p:spPr>
          <a:xfrm>
            <a:off x="4481153" y="1305603"/>
            <a:ext cx="3229695" cy="3324274"/>
          </a:xfrm>
          <a:prstGeom prst="rect">
            <a:avLst/>
          </a:prstGeom>
        </p:spPr>
      </p:pic>
      <p:pic>
        <p:nvPicPr>
          <p:cNvPr id="3" name="Picture 2">
            <a:extLst>
              <a:ext uri="{FF2B5EF4-FFF2-40B4-BE49-F238E27FC236}">
                <a16:creationId xmlns:a16="http://schemas.microsoft.com/office/drawing/2014/main" id="{899DE49C-B4D7-FDE8-7B7A-59A8C21220AD}"/>
              </a:ext>
            </a:extLst>
          </p:cNvPr>
          <p:cNvPicPr>
            <a:picLocks noChangeAspect="1"/>
          </p:cNvPicPr>
          <p:nvPr/>
        </p:nvPicPr>
        <p:blipFill>
          <a:blip r:embed="rId3"/>
          <a:stretch>
            <a:fillRect/>
          </a:stretch>
        </p:blipFill>
        <p:spPr>
          <a:xfrm>
            <a:off x="8626945" y="1305603"/>
            <a:ext cx="3229695" cy="3338640"/>
          </a:xfrm>
          <a:prstGeom prst="rect">
            <a:avLst/>
          </a:prstGeom>
        </p:spPr>
      </p:pic>
      <p:pic>
        <p:nvPicPr>
          <p:cNvPr id="6" name="Picture 5">
            <a:extLst>
              <a:ext uri="{FF2B5EF4-FFF2-40B4-BE49-F238E27FC236}">
                <a16:creationId xmlns:a16="http://schemas.microsoft.com/office/drawing/2014/main" id="{D5AEFEFE-EC17-C970-8DCE-984FC3F3F0BF}"/>
              </a:ext>
            </a:extLst>
          </p:cNvPr>
          <p:cNvPicPr>
            <a:picLocks noChangeAspect="1"/>
          </p:cNvPicPr>
          <p:nvPr/>
        </p:nvPicPr>
        <p:blipFill>
          <a:blip r:embed="rId4"/>
          <a:stretch>
            <a:fillRect/>
          </a:stretch>
        </p:blipFill>
        <p:spPr>
          <a:xfrm>
            <a:off x="335360" y="1309001"/>
            <a:ext cx="3229696" cy="3335242"/>
          </a:xfrm>
          <a:prstGeom prst="rect">
            <a:avLst/>
          </a:prstGeom>
        </p:spPr>
      </p:pic>
      <p:sp>
        <p:nvSpPr>
          <p:cNvPr id="11" name="TextBox 10">
            <a:extLst>
              <a:ext uri="{FF2B5EF4-FFF2-40B4-BE49-F238E27FC236}">
                <a16:creationId xmlns:a16="http://schemas.microsoft.com/office/drawing/2014/main" id="{046B19B2-ADAF-0D87-FD07-CA3F0EE82357}"/>
              </a:ext>
            </a:extLst>
          </p:cNvPr>
          <p:cNvSpPr txBox="1"/>
          <p:nvPr/>
        </p:nvSpPr>
        <p:spPr>
          <a:xfrm>
            <a:off x="8742823" y="4746593"/>
            <a:ext cx="299793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Gaussian Filter 25x25, </a:t>
            </a:r>
            <a:r>
              <a:rPr lang="el-GR" sz="1800" dirty="0">
                <a:latin typeface="Times New Roman" panose="02020603050405020304" pitchFamily="18" charset="0"/>
                <a:cs typeface="Times New Roman" panose="02020603050405020304" pitchFamily="18" charset="0"/>
              </a:rPr>
              <a:t>σ</a:t>
            </a:r>
            <a:r>
              <a:rPr lang="en-US" sz="1800" dirty="0">
                <a:latin typeface="Times New Roman" panose="02020603050405020304" pitchFamily="18" charset="0"/>
                <a:cs typeface="Times New Roman" panose="02020603050405020304" pitchFamily="18" charset="0"/>
              </a:rPr>
              <a:t> = 5.0</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1679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CB2967-0AAF-0B03-1D8B-E5DFEAE2F3FD}"/>
              </a:ext>
            </a:extLst>
          </p:cNvPr>
          <p:cNvPicPr>
            <a:picLocks noChangeAspect="1"/>
          </p:cNvPicPr>
          <p:nvPr/>
        </p:nvPicPr>
        <p:blipFill>
          <a:blip r:embed="rId2"/>
          <a:stretch>
            <a:fillRect/>
          </a:stretch>
        </p:blipFill>
        <p:spPr>
          <a:xfrm>
            <a:off x="1004835" y="1042659"/>
            <a:ext cx="4604693" cy="4759012"/>
          </a:xfrm>
          <a:prstGeom prst="rect">
            <a:avLst/>
          </a:prstGeom>
        </p:spPr>
      </p:pic>
      <p:pic>
        <p:nvPicPr>
          <p:cNvPr id="7" name="Picture 6">
            <a:extLst>
              <a:ext uri="{FF2B5EF4-FFF2-40B4-BE49-F238E27FC236}">
                <a16:creationId xmlns:a16="http://schemas.microsoft.com/office/drawing/2014/main" id="{0B279049-66CF-1E97-A0BB-5AD8BF7BC496}"/>
              </a:ext>
            </a:extLst>
          </p:cNvPr>
          <p:cNvPicPr>
            <a:picLocks noChangeAspect="1"/>
          </p:cNvPicPr>
          <p:nvPr/>
        </p:nvPicPr>
        <p:blipFill>
          <a:blip r:embed="rId3"/>
          <a:stretch>
            <a:fillRect/>
          </a:stretch>
        </p:blipFill>
        <p:spPr>
          <a:xfrm>
            <a:off x="6459091" y="1049494"/>
            <a:ext cx="4614194" cy="4759012"/>
          </a:xfrm>
          <a:prstGeom prst="rect">
            <a:avLst/>
          </a:prstGeom>
        </p:spPr>
      </p:pic>
      <p:sp>
        <p:nvSpPr>
          <p:cNvPr id="8" name="TextBox 7">
            <a:extLst>
              <a:ext uri="{FF2B5EF4-FFF2-40B4-BE49-F238E27FC236}">
                <a16:creationId xmlns:a16="http://schemas.microsoft.com/office/drawing/2014/main" id="{1B287991-33EC-5C8D-6E01-A9A84FC181D1}"/>
              </a:ext>
            </a:extLst>
          </p:cNvPr>
          <p:cNvSpPr txBox="1"/>
          <p:nvPr/>
        </p:nvSpPr>
        <p:spPr>
          <a:xfrm>
            <a:off x="2131218" y="5801671"/>
            <a:ext cx="235192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Manual Gaussian Filter</a:t>
            </a:r>
          </a:p>
        </p:txBody>
      </p:sp>
      <p:sp>
        <p:nvSpPr>
          <p:cNvPr id="9" name="TextBox 8">
            <a:extLst>
              <a:ext uri="{FF2B5EF4-FFF2-40B4-BE49-F238E27FC236}">
                <a16:creationId xmlns:a16="http://schemas.microsoft.com/office/drawing/2014/main" id="{0A968C86-23C0-3E28-6930-E257545F903B}"/>
              </a:ext>
            </a:extLst>
          </p:cNvPr>
          <p:cNvSpPr txBox="1"/>
          <p:nvPr/>
        </p:nvSpPr>
        <p:spPr>
          <a:xfrm>
            <a:off x="7534600" y="5801671"/>
            <a:ext cx="246317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OpenCV Gaussian Filter</a:t>
            </a:r>
          </a:p>
        </p:txBody>
      </p:sp>
      <p:sp>
        <p:nvSpPr>
          <p:cNvPr id="10" name="Tiêu đề 1">
            <a:extLst>
              <a:ext uri="{FF2B5EF4-FFF2-40B4-BE49-F238E27FC236}">
                <a16:creationId xmlns:a16="http://schemas.microsoft.com/office/drawing/2014/main" id="{0715AD32-1C3B-8297-3466-94EBC6CFDE9F}"/>
              </a:ext>
            </a:extLst>
          </p:cNvPr>
          <p:cNvSpPr>
            <a:spLocks noGrp="1"/>
          </p:cNvSpPr>
          <p:nvPr>
            <p:ph type="title"/>
          </p:nvPr>
        </p:nvSpPr>
        <p:spPr>
          <a:xfrm>
            <a:off x="335360" y="145499"/>
            <a:ext cx="7406613" cy="369524"/>
          </a:xfrm>
        </p:spPr>
        <p:txBody>
          <a:bodyPr/>
          <a:lstStyle/>
          <a:p>
            <a:r>
              <a:rPr lang="en-US" dirty="0"/>
              <a:t>GAUSSIAN FILTER KERNEL</a:t>
            </a:r>
          </a:p>
        </p:txBody>
      </p:sp>
    </p:spTree>
    <p:extLst>
      <p:ext uri="{BB962C8B-B14F-4D97-AF65-F5344CB8AC3E}">
        <p14:creationId xmlns:p14="http://schemas.microsoft.com/office/powerpoint/2010/main" val="1714272327"/>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7377</TotalTime>
  <Words>738</Words>
  <Application>Microsoft Office PowerPoint</Application>
  <PresentationFormat>Widescreen</PresentationFormat>
  <Paragraphs>77</Paragraphs>
  <Slides>57</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57</vt:i4>
      </vt:variant>
    </vt:vector>
  </HeadingPairs>
  <TitlesOfParts>
    <vt:vector size="69" baseType="lpstr">
      <vt:lpstr>Malgun Gothic</vt:lpstr>
      <vt:lpstr>Malgun Gothic</vt:lpstr>
      <vt:lpstr>Arial</vt:lpstr>
      <vt:lpstr>Arial Unicode MS</vt:lpstr>
      <vt:lpstr>Calibri</vt:lpstr>
      <vt:lpstr>Cambria Math</vt:lpstr>
      <vt:lpstr>Symbol</vt:lpstr>
      <vt:lpstr>Times New Roman</vt:lpstr>
      <vt:lpstr>TimesTen-Italic</vt:lpstr>
      <vt:lpstr>TimesTen-Roman</vt:lpstr>
      <vt:lpstr>양재참숯체B</vt:lpstr>
      <vt:lpstr>디자인 사용자 지정</vt:lpstr>
      <vt:lpstr>PowerPoint Presentation</vt:lpstr>
      <vt:lpstr>LOW-PASS FILTER</vt:lpstr>
      <vt:lpstr>BOX FILTER KERNEL</vt:lpstr>
      <vt:lpstr>BOX FILTER KERNEL</vt:lpstr>
      <vt:lpstr>GAUSSIAN FILTER KERNEL</vt:lpstr>
      <vt:lpstr>GAUSSIAN FILTER KERNEL</vt:lpstr>
      <vt:lpstr>Comparing the Box kernel and the Gaussian kernel</vt:lpstr>
      <vt:lpstr>GAUSSIAN FILTER KERNEL</vt:lpstr>
      <vt:lpstr>GAUSSIAN FILTER KERNEL</vt:lpstr>
      <vt:lpstr>BOX FILTER KERNEL</vt:lpstr>
      <vt:lpstr>GAUSSIAN FILTER KERNEL</vt:lpstr>
      <vt:lpstr>BILATERAL FILTER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PC</cp:lastModifiedBy>
  <cp:revision>277</cp:revision>
  <dcterms:created xsi:type="dcterms:W3CDTF">2024-11-29T08:47:06Z</dcterms:created>
  <dcterms:modified xsi:type="dcterms:W3CDTF">2025-05-21T10:32:33Z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